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365" r:id="rId2"/>
    <p:sldId id="613" r:id="rId3"/>
    <p:sldId id="610" r:id="rId4"/>
    <p:sldId id="611" r:id="rId5"/>
    <p:sldId id="612" r:id="rId6"/>
    <p:sldId id="384" r:id="rId7"/>
    <p:sldId id="569" r:id="rId8"/>
    <p:sldId id="571" r:id="rId9"/>
    <p:sldId id="570" r:id="rId10"/>
    <p:sldId id="572" r:id="rId11"/>
    <p:sldId id="573" r:id="rId12"/>
    <p:sldId id="616" r:id="rId13"/>
    <p:sldId id="617" r:id="rId14"/>
    <p:sldId id="637" r:id="rId15"/>
    <p:sldId id="602" r:id="rId16"/>
    <p:sldId id="603" r:id="rId17"/>
    <p:sldId id="618" r:id="rId18"/>
    <p:sldId id="619" r:id="rId19"/>
    <p:sldId id="620" r:id="rId20"/>
    <p:sldId id="604" r:id="rId21"/>
    <p:sldId id="605" r:id="rId22"/>
    <p:sldId id="621" r:id="rId23"/>
    <p:sldId id="638" r:id="rId24"/>
    <p:sldId id="606" r:id="rId25"/>
    <p:sldId id="650" r:id="rId26"/>
    <p:sldId id="651" r:id="rId27"/>
    <p:sldId id="645" r:id="rId28"/>
    <p:sldId id="646" r:id="rId29"/>
    <p:sldId id="615" r:id="rId30"/>
    <p:sldId id="614" r:id="rId31"/>
    <p:sldId id="648" r:id="rId32"/>
    <p:sldId id="647" r:id="rId33"/>
    <p:sldId id="623" r:id="rId34"/>
    <p:sldId id="624" r:id="rId35"/>
    <p:sldId id="625" r:id="rId36"/>
    <p:sldId id="626" r:id="rId37"/>
    <p:sldId id="627" r:id="rId38"/>
    <p:sldId id="628" r:id="rId39"/>
    <p:sldId id="630" r:id="rId40"/>
    <p:sldId id="632" r:id="rId41"/>
    <p:sldId id="633" r:id="rId42"/>
    <p:sldId id="649" r:id="rId43"/>
    <p:sldId id="636" r:id="rId44"/>
  </p:sldIdLst>
  <p:sldSz cx="12192000" cy="6858000"/>
  <p:notesSz cx="6797675" cy="9928225"/>
  <p:embeddedFontLst>
    <p:embeddedFont>
      <p:font typeface="#9Slide03 Bebas Neue Bold" panose="020B0604020202020204" charset="0"/>
      <p:bold r:id="rId46"/>
    </p:embeddedFont>
    <p:embeddedFont>
      <p:font typeface="Bahnschrift SemiBold Condensed" panose="020B0502040204020203" pitchFamily="34" charset="0"/>
      <p:bold r:id="rId47"/>
    </p:embeddedFont>
    <p:embeddedFont>
      <p:font typeface="Calibri" panose="020F0502020204030204" pitchFamily="34" charset="0"/>
      <p:regular r:id="rId48"/>
      <p:bold r:id="rId49"/>
      <p:italic r:id="rId50"/>
      <p:boldItalic r:id="rId51"/>
    </p:embeddedFont>
    <p:embeddedFont>
      <p:font typeface="Calibri Light" panose="020F0302020204030204" pitchFamily="34" charset="0"/>
      <p:regular r:id="rId52"/>
      <p: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y Nguyen" initials="TN" lastIdx="1" clrIdx="0">
    <p:extLst>
      <p:ext uri="{19B8F6BF-5375-455C-9EA6-DF929625EA0E}">
        <p15:presenceInfo xmlns:p15="http://schemas.microsoft.com/office/powerpoint/2012/main" userId="0371bc11a2f100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414D9F"/>
    <a:srgbClr val="5965BB"/>
    <a:srgbClr val="66A2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3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2009C52-4C85-4581-B121-F4432D5BC3F3}" type="datetimeFigureOut">
              <a:rPr lang="en-US" smtClean="0"/>
              <a:t>3/2/2023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B8BFF9A-C844-42F3-A3F9-E2ECE300878F}" type="slidenum">
              <a:rPr lang="en-US" smtClean="0"/>
              <a:t>‹#›</a:t>
            </a:fld>
            <a:endParaRPr lang="en-US"/>
          </a:p>
        </p:txBody>
      </p:sp>
    </p:spTree>
    <p:extLst>
      <p:ext uri="{BB962C8B-B14F-4D97-AF65-F5344CB8AC3E}">
        <p14:creationId xmlns:p14="http://schemas.microsoft.com/office/powerpoint/2010/main" val="366993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449B-FFD2-4E4C-BB21-BCD3ABF3E6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A75A86-4458-432E-8926-42092A7D9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C66DC1-925A-4851-A0C9-1BFBF00353D7}"/>
              </a:ext>
            </a:extLst>
          </p:cNvPr>
          <p:cNvSpPr>
            <a:spLocks noGrp="1"/>
          </p:cNvSpPr>
          <p:nvPr>
            <p:ph type="dt" sz="half" idx="10"/>
          </p:nvPr>
        </p:nvSpPr>
        <p:spPr/>
        <p:txBody>
          <a:bodyPr/>
          <a:lstStyle/>
          <a:p>
            <a:fld id="{E338BAE9-3D4E-404F-B738-BE2BB7DE6647}" type="datetimeFigureOut">
              <a:rPr lang="en-US" smtClean="0"/>
              <a:t>3/2/2023</a:t>
            </a:fld>
            <a:endParaRPr lang="en-US"/>
          </a:p>
        </p:txBody>
      </p:sp>
      <p:sp>
        <p:nvSpPr>
          <p:cNvPr id="5" name="Footer Placeholder 4">
            <a:extLst>
              <a:ext uri="{FF2B5EF4-FFF2-40B4-BE49-F238E27FC236}">
                <a16:creationId xmlns:a16="http://schemas.microsoft.com/office/drawing/2014/main" id="{5C96C0DD-84B6-464B-A449-FFCFAE402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DE422-AD6F-4D99-924B-9C0585D5A579}"/>
              </a:ext>
            </a:extLst>
          </p:cNvPr>
          <p:cNvSpPr>
            <a:spLocks noGrp="1"/>
          </p:cNvSpPr>
          <p:nvPr>
            <p:ph type="sldNum" sz="quarter" idx="12"/>
          </p:nvPr>
        </p:nvSpPr>
        <p:spPr/>
        <p:txBody>
          <a:bodyPr/>
          <a:lstStyle/>
          <a:p>
            <a:fld id="{E9E8363F-3271-49CC-8B81-3ACDA55118C7}" type="slidenum">
              <a:rPr lang="en-US" smtClean="0"/>
              <a:t>‹#›</a:t>
            </a:fld>
            <a:endParaRPr lang="en-US"/>
          </a:p>
        </p:txBody>
      </p:sp>
    </p:spTree>
    <p:extLst>
      <p:ext uri="{BB962C8B-B14F-4D97-AF65-F5344CB8AC3E}">
        <p14:creationId xmlns:p14="http://schemas.microsoft.com/office/powerpoint/2010/main" val="309939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5AC4-0733-4728-9F37-62AE0A6F34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C7F7D9-2729-46AC-B2BC-A568444B77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AB19-F8F9-4FB5-9C37-AF253BE5DD25}"/>
              </a:ext>
            </a:extLst>
          </p:cNvPr>
          <p:cNvSpPr>
            <a:spLocks noGrp="1"/>
          </p:cNvSpPr>
          <p:nvPr>
            <p:ph type="dt" sz="half" idx="10"/>
          </p:nvPr>
        </p:nvSpPr>
        <p:spPr/>
        <p:txBody>
          <a:bodyPr/>
          <a:lstStyle/>
          <a:p>
            <a:fld id="{E338BAE9-3D4E-404F-B738-BE2BB7DE6647}" type="datetimeFigureOut">
              <a:rPr lang="en-US" smtClean="0"/>
              <a:t>3/2/2023</a:t>
            </a:fld>
            <a:endParaRPr lang="en-US"/>
          </a:p>
        </p:txBody>
      </p:sp>
      <p:sp>
        <p:nvSpPr>
          <p:cNvPr id="5" name="Footer Placeholder 4">
            <a:extLst>
              <a:ext uri="{FF2B5EF4-FFF2-40B4-BE49-F238E27FC236}">
                <a16:creationId xmlns:a16="http://schemas.microsoft.com/office/drawing/2014/main" id="{C50670A2-3028-4C11-A0DA-1E71DB1D4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198F3-A362-48B0-8304-AAB6A3D32034}"/>
              </a:ext>
            </a:extLst>
          </p:cNvPr>
          <p:cNvSpPr>
            <a:spLocks noGrp="1"/>
          </p:cNvSpPr>
          <p:nvPr>
            <p:ph type="sldNum" sz="quarter" idx="12"/>
          </p:nvPr>
        </p:nvSpPr>
        <p:spPr/>
        <p:txBody>
          <a:bodyPr/>
          <a:lstStyle/>
          <a:p>
            <a:fld id="{E9E8363F-3271-49CC-8B81-3ACDA55118C7}" type="slidenum">
              <a:rPr lang="en-US" smtClean="0"/>
              <a:t>‹#›</a:t>
            </a:fld>
            <a:endParaRPr lang="en-US"/>
          </a:p>
        </p:txBody>
      </p:sp>
    </p:spTree>
    <p:extLst>
      <p:ext uri="{BB962C8B-B14F-4D97-AF65-F5344CB8AC3E}">
        <p14:creationId xmlns:p14="http://schemas.microsoft.com/office/powerpoint/2010/main" val="57964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6203EA-61D8-4D04-A4B1-BC5A7647A8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E86A25-8D85-4AE9-A003-10F9B9E9BA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6CCBA-0B8B-4D37-A5D4-8319D64E159B}"/>
              </a:ext>
            </a:extLst>
          </p:cNvPr>
          <p:cNvSpPr>
            <a:spLocks noGrp="1"/>
          </p:cNvSpPr>
          <p:nvPr>
            <p:ph type="dt" sz="half" idx="10"/>
          </p:nvPr>
        </p:nvSpPr>
        <p:spPr/>
        <p:txBody>
          <a:bodyPr/>
          <a:lstStyle/>
          <a:p>
            <a:fld id="{E338BAE9-3D4E-404F-B738-BE2BB7DE6647}" type="datetimeFigureOut">
              <a:rPr lang="en-US" smtClean="0"/>
              <a:t>3/2/2023</a:t>
            </a:fld>
            <a:endParaRPr lang="en-US"/>
          </a:p>
        </p:txBody>
      </p:sp>
      <p:sp>
        <p:nvSpPr>
          <p:cNvPr id="5" name="Footer Placeholder 4">
            <a:extLst>
              <a:ext uri="{FF2B5EF4-FFF2-40B4-BE49-F238E27FC236}">
                <a16:creationId xmlns:a16="http://schemas.microsoft.com/office/drawing/2014/main" id="{1551632C-E618-43B4-B9C2-CFDC2F52E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80B19-4184-46BF-8591-4A8F45557D9C}"/>
              </a:ext>
            </a:extLst>
          </p:cNvPr>
          <p:cNvSpPr>
            <a:spLocks noGrp="1"/>
          </p:cNvSpPr>
          <p:nvPr>
            <p:ph type="sldNum" sz="quarter" idx="12"/>
          </p:nvPr>
        </p:nvSpPr>
        <p:spPr/>
        <p:txBody>
          <a:bodyPr/>
          <a:lstStyle/>
          <a:p>
            <a:fld id="{E9E8363F-3271-49CC-8B81-3ACDA55118C7}" type="slidenum">
              <a:rPr lang="en-US" smtClean="0"/>
              <a:t>‹#›</a:t>
            </a:fld>
            <a:endParaRPr lang="en-US"/>
          </a:p>
        </p:txBody>
      </p:sp>
    </p:spTree>
    <p:extLst>
      <p:ext uri="{BB962C8B-B14F-4D97-AF65-F5344CB8AC3E}">
        <p14:creationId xmlns:p14="http://schemas.microsoft.com/office/powerpoint/2010/main" val="374011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C68C-FF6A-4AA3-93F3-278BFDFF2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BBBB1-2C01-4A19-A027-0F20D11867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C11A6-6B32-423D-A211-00CDD6D07329}"/>
              </a:ext>
            </a:extLst>
          </p:cNvPr>
          <p:cNvSpPr>
            <a:spLocks noGrp="1"/>
          </p:cNvSpPr>
          <p:nvPr>
            <p:ph type="dt" sz="half" idx="10"/>
          </p:nvPr>
        </p:nvSpPr>
        <p:spPr/>
        <p:txBody>
          <a:bodyPr/>
          <a:lstStyle/>
          <a:p>
            <a:fld id="{E338BAE9-3D4E-404F-B738-BE2BB7DE6647}" type="datetimeFigureOut">
              <a:rPr lang="en-US" smtClean="0"/>
              <a:t>3/2/2023</a:t>
            </a:fld>
            <a:endParaRPr lang="en-US"/>
          </a:p>
        </p:txBody>
      </p:sp>
      <p:sp>
        <p:nvSpPr>
          <p:cNvPr id="5" name="Footer Placeholder 4">
            <a:extLst>
              <a:ext uri="{FF2B5EF4-FFF2-40B4-BE49-F238E27FC236}">
                <a16:creationId xmlns:a16="http://schemas.microsoft.com/office/drawing/2014/main" id="{92A87E8E-4808-4DBA-8182-AFD757326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31A1D-C658-4AF7-92E8-35F8C08D576C}"/>
              </a:ext>
            </a:extLst>
          </p:cNvPr>
          <p:cNvSpPr>
            <a:spLocks noGrp="1"/>
          </p:cNvSpPr>
          <p:nvPr>
            <p:ph type="sldNum" sz="quarter" idx="12"/>
          </p:nvPr>
        </p:nvSpPr>
        <p:spPr/>
        <p:txBody>
          <a:bodyPr/>
          <a:lstStyle/>
          <a:p>
            <a:fld id="{E9E8363F-3271-49CC-8B81-3ACDA55118C7}" type="slidenum">
              <a:rPr lang="en-US" smtClean="0"/>
              <a:t>‹#›</a:t>
            </a:fld>
            <a:endParaRPr lang="en-US"/>
          </a:p>
        </p:txBody>
      </p:sp>
    </p:spTree>
    <p:extLst>
      <p:ext uri="{BB962C8B-B14F-4D97-AF65-F5344CB8AC3E}">
        <p14:creationId xmlns:p14="http://schemas.microsoft.com/office/powerpoint/2010/main" val="13125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AD94-8B9F-485B-878F-5F4DB61CB6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2A0B5C-EBEA-4BCB-8467-F0B44FC075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6AAF1D-5015-414E-9DAF-4882FAC75015}"/>
              </a:ext>
            </a:extLst>
          </p:cNvPr>
          <p:cNvSpPr>
            <a:spLocks noGrp="1"/>
          </p:cNvSpPr>
          <p:nvPr>
            <p:ph type="dt" sz="half" idx="10"/>
          </p:nvPr>
        </p:nvSpPr>
        <p:spPr/>
        <p:txBody>
          <a:bodyPr/>
          <a:lstStyle/>
          <a:p>
            <a:fld id="{E338BAE9-3D4E-404F-B738-BE2BB7DE6647}" type="datetimeFigureOut">
              <a:rPr lang="en-US" smtClean="0"/>
              <a:t>3/2/2023</a:t>
            </a:fld>
            <a:endParaRPr lang="en-US"/>
          </a:p>
        </p:txBody>
      </p:sp>
      <p:sp>
        <p:nvSpPr>
          <p:cNvPr id="5" name="Footer Placeholder 4">
            <a:extLst>
              <a:ext uri="{FF2B5EF4-FFF2-40B4-BE49-F238E27FC236}">
                <a16:creationId xmlns:a16="http://schemas.microsoft.com/office/drawing/2014/main" id="{C178E246-CDAB-4ABE-B84D-0331AC399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21466-B626-485E-ADB4-F4E03433F4C7}"/>
              </a:ext>
            </a:extLst>
          </p:cNvPr>
          <p:cNvSpPr>
            <a:spLocks noGrp="1"/>
          </p:cNvSpPr>
          <p:nvPr>
            <p:ph type="sldNum" sz="quarter" idx="12"/>
          </p:nvPr>
        </p:nvSpPr>
        <p:spPr/>
        <p:txBody>
          <a:bodyPr/>
          <a:lstStyle/>
          <a:p>
            <a:fld id="{E9E8363F-3271-49CC-8B81-3ACDA55118C7}" type="slidenum">
              <a:rPr lang="en-US" smtClean="0"/>
              <a:t>‹#›</a:t>
            </a:fld>
            <a:endParaRPr lang="en-US"/>
          </a:p>
        </p:txBody>
      </p:sp>
    </p:spTree>
    <p:extLst>
      <p:ext uri="{BB962C8B-B14F-4D97-AF65-F5344CB8AC3E}">
        <p14:creationId xmlns:p14="http://schemas.microsoft.com/office/powerpoint/2010/main" val="200122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A99B-1B90-47F3-8E06-78D5417ED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DB4CD-F5C0-4899-B694-D34A995A68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94ADEE-D03C-444F-A293-939B68DCA3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878E4-D4F7-405E-B3FE-7BE3CB846E22}"/>
              </a:ext>
            </a:extLst>
          </p:cNvPr>
          <p:cNvSpPr>
            <a:spLocks noGrp="1"/>
          </p:cNvSpPr>
          <p:nvPr>
            <p:ph type="dt" sz="half" idx="10"/>
          </p:nvPr>
        </p:nvSpPr>
        <p:spPr/>
        <p:txBody>
          <a:bodyPr/>
          <a:lstStyle/>
          <a:p>
            <a:fld id="{E338BAE9-3D4E-404F-B738-BE2BB7DE6647}" type="datetimeFigureOut">
              <a:rPr lang="en-US" smtClean="0"/>
              <a:t>3/2/2023</a:t>
            </a:fld>
            <a:endParaRPr lang="en-US"/>
          </a:p>
        </p:txBody>
      </p:sp>
      <p:sp>
        <p:nvSpPr>
          <p:cNvPr id="6" name="Footer Placeholder 5">
            <a:extLst>
              <a:ext uri="{FF2B5EF4-FFF2-40B4-BE49-F238E27FC236}">
                <a16:creationId xmlns:a16="http://schemas.microsoft.com/office/drawing/2014/main" id="{543A65C3-20FF-4106-892B-562B200F6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0E8F79-C45A-4A23-9B05-23DB70E42F5A}"/>
              </a:ext>
            </a:extLst>
          </p:cNvPr>
          <p:cNvSpPr>
            <a:spLocks noGrp="1"/>
          </p:cNvSpPr>
          <p:nvPr>
            <p:ph type="sldNum" sz="quarter" idx="12"/>
          </p:nvPr>
        </p:nvSpPr>
        <p:spPr/>
        <p:txBody>
          <a:bodyPr/>
          <a:lstStyle/>
          <a:p>
            <a:fld id="{E9E8363F-3271-49CC-8B81-3ACDA55118C7}" type="slidenum">
              <a:rPr lang="en-US" smtClean="0"/>
              <a:t>‹#›</a:t>
            </a:fld>
            <a:endParaRPr lang="en-US"/>
          </a:p>
        </p:txBody>
      </p:sp>
    </p:spTree>
    <p:extLst>
      <p:ext uri="{BB962C8B-B14F-4D97-AF65-F5344CB8AC3E}">
        <p14:creationId xmlns:p14="http://schemas.microsoft.com/office/powerpoint/2010/main" val="365041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2360-4839-48C5-BB12-4A40EC1A0B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1EA01C-25AA-4B75-8306-5766FFF98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55BA9D-F090-495D-9E8A-989E098013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3CF2E9-BBF3-40BD-84B7-32C81E8364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0887B4-0575-4B6C-9C20-B49C4742E5F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11BF4B-3175-4D6C-B87F-400CF96D8CED}"/>
              </a:ext>
            </a:extLst>
          </p:cNvPr>
          <p:cNvSpPr>
            <a:spLocks noGrp="1"/>
          </p:cNvSpPr>
          <p:nvPr>
            <p:ph type="dt" sz="half" idx="10"/>
          </p:nvPr>
        </p:nvSpPr>
        <p:spPr/>
        <p:txBody>
          <a:bodyPr/>
          <a:lstStyle/>
          <a:p>
            <a:fld id="{E338BAE9-3D4E-404F-B738-BE2BB7DE6647}" type="datetimeFigureOut">
              <a:rPr lang="en-US" smtClean="0"/>
              <a:t>3/2/2023</a:t>
            </a:fld>
            <a:endParaRPr lang="en-US"/>
          </a:p>
        </p:txBody>
      </p:sp>
      <p:sp>
        <p:nvSpPr>
          <p:cNvPr id="8" name="Footer Placeholder 7">
            <a:extLst>
              <a:ext uri="{FF2B5EF4-FFF2-40B4-BE49-F238E27FC236}">
                <a16:creationId xmlns:a16="http://schemas.microsoft.com/office/drawing/2014/main" id="{A0A60F80-7696-4753-A903-04F7051B47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0EB196-BEC3-43CC-8866-5832966F2618}"/>
              </a:ext>
            </a:extLst>
          </p:cNvPr>
          <p:cNvSpPr>
            <a:spLocks noGrp="1"/>
          </p:cNvSpPr>
          <p:nvPr>
            <p:ph type="sldNum" sz="quarter" idx="12"/>
          </p:nvPr>
        </p:nvSpPr>
        <p:spPr/>
        <p:txBody>
          <a:bodyPr/>
          <a:lstStyle/>
          <a:p>
            <a:fld id="{E9E8363F-3271-49CC-8B81-3ACDA55118C7}" type="slidenum">
              <a:rPr lang="en-US" smtClean="0"/>
              <a:t>‹#›</a:t>
            </a:fld>
            <a:endParaRPr lang="en-US"/>
          </a:p>
        </p:txBody>
      </p:sp>
    </p:spTree>
    <p:extLst>
      <p:ext uri="{BB962C8B-B14F-4D97-AF65-F5344CB8AC3E}">
        <p14:creationId xmlns:p14="http://schemas.microsoft.com/office/powerpoint/2010/main" val="100124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1C96-AFD8-4CD3-8BDC-387A2F2B10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1A7FD5-1B45-4759-9EF3-432AB0152AB5}"/>
              </a:ext>
            </a:extLst>
          </p:cNvPr>
          <p:cNvSpPr>
            <a:spLocks noGrp="1"/>
          </p:cNvSpPr>
          <p:nvPr>
            <p:ph type="dt" sz="half" idx="10"/>
          </p:nvPr>
        </p:nvSpPr>
        <p:spPr/>
        <p:txBody>
          <a:bodyPr/>
          <a:lstStyle/>
          <a:p>
            <a:fld id="{E338BAE9-3D4E-404F-B738-BE2BB7DE6647}" type="datetimeFigureOut">
              <a:rPr lang="en-US" smtClean="0"/>
              <a:t>3/2/2023</a:t>
            </a:fld>
            <a:endParaRPr lang="en-US"/>
          </a:p>
        </p:txBody>
      </p:sp>
      <p:sp>
        <p:nvSpPr>
          <p:cNvPr id="4" name="Footer Placeholder 3">
            <a:extLst>
              <a:ext uri="{FF2B5EF4-FFF2-40B4-BE49-F238E27FC236}">
                <a16:creationId xmlns:a16="http://schemas.microsoft.com/office/drawing/2014/main" id="{2316D936-4752-4583-B50B-6FAA9EE144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98A8FD-5586-4410-8B2D-EFE5EBA035A1}"/>
              </a:ext>
            </a:extLst>
          </p:cNvPr>
          <p:cNvSpPr>
            <a:spLocks noGrp="1"/>
          </p:cNvSpPr>
          <p:nvPr>
            <p:ph type="sldNum" sz="quarter" idx="12"/>
          </p:nvPr>
        </p:nvSpPr>
        <p:spPr/>
        <p:txBody>
          <a:bodyPr/>
          <a:lstStyle/>
          <a:p>
            <a:fld id="{E9E8363F-3271-49CC-8B81-3ACDA55118C7}" type="slidenum">
              <a:rPr lang="en-US" smtClean="0"/>
              <a:t>‹#›</a:t>
            </a:fld>
            <a:endParaRPr lang="en-US"/>
          </a:p>
        </p:txBody>
      </p:sp>
    </p:spTree>
    <p:extLst>
      <p:ext uri="{BB962C8B-B14F-4D97-AF65-F5344CB8AC3E}">
        <p14:creationId xmlns:p14="http://schemas.microsoft.com/office/powerpoint/2010/main" val="426705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FC9719-0ECB-4BCB-8CD4-DB8DCC785495}"/>
              </a:ext>
            </a:extLst>
          </p:cNvPr>
          <p:cNvSpPr>
            <a:spLocks noGrp="1"/>
          </p:cNvSpPr>
          <p:nvPr>
            <p:ph type="dt" sz="half" idx="10"/>
          </p:nvPr>
        </p:nvSpPr>
        <p:spPr/>
        <p:txBody>
          <a:bodyPr/>
          <a:lstStyle/>
          <a:p>
            <a:fld id="{E338BAE9-3D4E-404F-B738-BE2BB7DE6647}" type="datetimeFigureOut">
              <a:rPr lang="en-US" smtClean="0"/>
              <a:t>3/2/2023</a:t>
            </a:fld>
            <a:endParaRPr lang="en-US"/>
          </a:p>
        </p:txBody>
      </p:sp>
      <p:sp>
        <p:nvSpPr>
          <p:cNvPr id="3" name="Footer Placeholder 2">
            <a:extLst>
              <a:ext uri="{FF2B5EF4-FFF2-40B4-BE49-F238E27FC236}">
                <a16:creationId xmlns:a16="http://schemas.microsoft.com/office/drawing/2014/main" id="{6A41B8D5-8C38-4463-A769-232856B5ED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4004D2-499D-4010-9D61-952C5C005621}"/>
              </a:ext>
            </a:extLst>
          </p:cNvPr>
          <p:cNvSpPr>
            <a:spLocks noGrp="1"/>
          </p:cNvSpPr>
          <p:nvPr>
            <p:ph type="sldNum" sz="quarter" idx="12"/>
          </p:nvPr>
        </p:nvSpPr>
        <p:spPr/>
        <p:txBody>
          <a:bodyPr/>
          <a:lstStyle/>
          <a:p>
            <a:fld id="{E9E8363F-3271-49CC-8B81-3ACDA55118C7}" type="slidenum">
              <a:rPr lang="en-US" smtClean="0"/>
              <a:t>‹#›</a:t>
            </a:fld>
            <a:endParaRPr lang="en-US"/>
          </a:p>
        </p:txBody>
      </p:sp>
    </p:spTree>
    <p:extLst>
      <p:ext uri="{BB962C8B-B14F-4D97-AF65-F5344CB8AC3E}">
        <p14:creationId xmlns:p14="http://schemas.microsoft.com/office/powerpoint/2010/main" val="222032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47D6-8529-458F-AD4B-8D0182635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1E2023-88D0-4E8A-8799-72633DF31A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1456FF-73D2-4EE8-9533-B59EA9A92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16D879-6D93-4B92-BA83-AACC0D8C47A7}"/>
              </a:ext>
            </a:extLst>
          </p:cNvPr>
          <p:cNvSpPr>
            <a:spLocks noGrp="1"/>
          </p:cNvSpPr>
          <p:nvPr>
            <p:ph type="dt" sz="half" idx="10"/>
          </p:nvPr>
        </p:nvSpPr>
        <p:spPr/>
        <p:txBody>
          <a:bodyPr/>
          <a:lstStyle/>
          <a:p>
            <a:fld id="{E338BAE9-3D4E-404F-B738-BE2BB7DE6647}" type="datetimeFigureOut">
              <a:rPr lang="en-US" smtClean="0"/>
              <a:t>3/2/2023</a:t>
            </a:fld>
            <a:endParaRPr lang="en-US"/>
          </a:p>
        </p:txBody>
      </p:sp>
      <p:sp>
        <p:nvSpPr>
          <p:cNvPr id="6" name="Footer Placeholder 5">
            <a:extLst>
              <a:ext uri="{FF2B5EF4-FFF2-40B4-BE49-F238E27FC236}">
                <a16:creationId xmlns:a16="http://schemas.microsoft.com/office/drawing/2014/main" id="{F7A09A4D-08C6-4CCB-ACD2-C90979EC3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671DD-435B-4C07-A890-5D9AB66DC1E2}"/>
              </a:ext>
            </a:extLst>
          </p:cNvPr>
          <p:cNvSpPr>
            <a:spLocks noGrp="1"/>
          </p:cNvSpPr>
          <p:nvPr>
            <p:ph type="sldNum" sz="quarter" idx="12"/>
          </p:nvPr>
        </p:nvSpPr>
        <p:spPr/>
        <p:txBody>
          <a:bodyPr/>
          <a:lstStyle/>
          <a:p>
            <a:fld id="{E9E8363F-3271-49CC-8B81-3ACDA55118C7}" type="slidenum">
              <a:rPr lang="en-US" smtClean="0"/>
              <a:t>‹#›</a:t>
            </a:fld>
            <a:endParaRPr lang="en-US"/>
          </a:p>
        </p:txBody>
      </p:sp>
    </p:spTree>
    <p:extLst>
      <p:ext uri="{BB962C8B-B14F-4D97-AF65-F5344CB8AC3E}">
        <p14:creationId xmlns:p14="http://schemas.microsoft.com/office/powerpoint/2010/main" val="86792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8D129-BE3A-4A71-982A-959262411F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A2BB6B-923A-490D-AD7C-8622CA304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0422CC-4350-4E90-8DEE-894069E5F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49B30C-B03A-4435-B1B1-73AD53B1027B}"/>
              </a:ext>
            </a:extLst>
          </p:cNvPr>
          <p:cNvSpPr>
            <a:spLocks noGrp="1"/>
          </p:cNvSpPr>
          <p:nvPr>
            <p:ph type="dt" sz="half" idx="10"/>
          </p:nvPr>
        </p:nvSpPr>
        <p:spPr/>
        <p:txBody>
          <a:bodyPr/>
          <a:lstStyle/>
          <a:p>
            <a:fld id="{E338BAE9-3D4E-404F-B738-BE2BB7DE6647}" type="datetimeFigureOut">
              <a:rPr lang="en-US" smtClean="0"/>
              <a:t>3/2/2023</a:t>
            </a:fld>
            <a:endParaRPr lang="en-US"/>
          </a:p>
        </p:txBody>
      </p:sp>
      <p:sp>
        <p:nvSpPr>
          <p:cNvPr id="6" name="Footer Placeholder 5">
            <a:extLst>
              <a:ext uri="{FF2B5EF4-FFF2-40B4-BE49-F238E27FC236}">
                <a16:creationId xmlns:a16="http://schemas.microsoft.com/office/drawing/2014/main" id="{4ADEA395-B7E7-4A4E-BAC9-141148A452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ECDBF-E712-4B67-A1A4-0CB893122C16}"/>
              </a:ext>
            </a:extLst>
          </p:cNvPr>
          <p:cNvSpPr>
            <a:spLocks noGrp="1"/>
          </p:cNvSpPr>
          <p:nvPr>
            <p:ph type="sldNum" sz="quarter" idx="12"/>
          </p:nvPr>
        </p:nvSpPr>
        <p:spPr/>
        <p:txBody>
          <a:bodyPr/>
          <a:lstStyle/>
          <a:p>
            <a:fld id="{E9E8363F-3271-49CC-8B81-3ACDA55118C7}" type="slidenum">
              <a:rPr lang="en-US" smtClean="0"/>
              <a:t>‹#›</a:t>
            </a:fld>
            <a:endParaRPr lang="en-US"/>
          </a:p>
        </p:txBody>
      </p:sp>
    </p:spTree>
    <p:extLst>
      <p:ext uri="{BB962C8B-B14F-4D97-AF65-F5344CB8AC3E}">
        <p14:creationId xmlns:p14="http://schemas.microsoft.com/office/powerpoint/2010/main" val="305182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86B7C2-64E6-49F9-B8E5-5C6B74557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961072-81A1-4DCB-B249-CEA6379B83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1A9AE-9CF5-4D5E-8FCE-902AC80007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8BAE9-3D4E-404F-B738-BE2BB7DE6647}" type="datetimeFigureOut">
              <a:rPr lang="en-US" smtClean="0"/>
              <a:t>3/2/2023</a:t>
            </a:fld>
            <a:endParaRPr lang="en-US"/>
          </a:p>
        </p:txBody>
      </p:sp>
      <p:sp>
        <p:nvSpPr>
          <p:cNvPr id="5" name="Footer Placeholder 4">
            <a:extLst>
              <a:ext uri="{FF2B5EF4-FFF2-40B4-BE49-F238E27FC236}">
                <a16:creationId xmlns:a16="http://schemas.microsoft.com/office/drawing/2014/main" id="{8058661E-7EE1-46AD-A273-A0645F575E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0DB26A-1431-48EF-802A-5F8F9330A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8363F-3271-49CC-8B81-3ACDA55118C7}" type="slidenum">
              <a:rPr lang="en-US" smtClean="0"/>
              <a:t>‹#›</a:t>
            </a:fld>
            <a:endParaRPr lang="en-US"/>
          </a:p>
        </p:txBody>
      </p:sp>
    </p:spTree>
    <p:extLst>
      <p:ext uri="{BB962C8B-B14F-4D97-AF65-F5344CB8AC3E}">
        <p14:creationId xmlns:p14="http://schemas.microsoft.com/office/powerpoint/2010/main" val="4092091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D1C1F54-3B3D-42C5-9F5E-C8B7D0BAF638}"/>
              </a:ext>
            </a:extLst>
          </p:cNvPr>
          <p:cNvSpPr txBox="1"/>
          <p:nvPr/>
        </p:nvSpPr>
        <p:spPr>
          <a:xfrm>
            <a:off x="4379831" y="5854629"/>
            <a:ext cx="3432350" cy="400110"/>
          </a:xfrm>
          <a:prstGeom prst="rect">
            <a:avLst/>
          </a:prstGeom>
          <a:noFill/>
        </p:spPr>
        <p:txBody>
          <a:bodyPr wrap="none" rtlCol="0">
            <a:spAutoFit/>
          </a:bodyPr>
          <a:lstStyle/>
          <a:p>
            <a:pPr algn="ctr"/>
            <a:r>
              <a:rPr lang="en-US" sz="2000" b="1" dirty="0" err="1">
                <a:solidFill>
                  <a:srgbClr val="002060"/>
                </a:solidFill>
                <a:latin typeface="Arial" panose="020B0604020202020204" pitchFamily="34" charset="0"/>
                <a:ea typeface="#9Slide03 Roboto Bold" panose="02000000000000000000" pitchFamily="2" charset="0"/>
                <a:cs typeface="Arial" panose="020B0604020202020204" pitchFamily="34" charset="0"/>
              </a:rPr>
              <a:t>Hà</a:t>
            </a:r>
            <a:r>
              <a:rPr lang="en-US" sz="2000" b="1" dirty="0">
                <a:solidFill>
                  <a:srgbClr val="002060"/>
                </a:solidFill>
                <a:latin typeface="Arial" panose="020B0604020202020204" pitchFamily="34" charset="0"/>
                <a:ea typeface="#9Slide03 Roboto Bold" panose="02000000000000000000" pitchFamily="2" charset="0"/>
                <a:cs typeface="Arial" panose="020B0604020202020204" pitchFamily="34" charset="0"/>
              </a:rPr>
              <a:t> </a:t>
            </a:r>
            <a:r>
              <a:rPr lang="en-US" sz="2000" b="1" dirty="0" err="1">
                <a:solidFill>
                  <a:srgbClr val="002060"/>
                </a:solidFill>
                <a:latin typeface="Arial" panose="020B0604020202020204" pitchFamily="34" charset="0"/>
                <a:ea typeface="#9Slide03 Roboto Bold" panose="02000000000000000000" pitchFamily="2" charset="0"/>
                <a:cs typeface="Arial" panose="020B0604020202020204" pitchFamily="34" charset="0"/>
              </a:rPr>
              <a:t>Nội</a:t>
            </a:r>
            <a:r>
              <a:rPr lang="en-US" sz="2000" b="1" dirty="0">
                <a:solidFill>
                  <a:srgbClr val="002060"/>
                </a:solidFill>
                <a:latin typeface="Arial" panose="020B0604020202020204" pitchFamily="34" charset="0"/>
                <a:ea typeface="#9Slide03 Roboto Bold" panose="02000000000000000000" pitchFamily="2" charset="0"/>
                <a:cs typeface="Arial" panose="020B0604020202020204" pitchFamily="34" charset="0"/>
              </a:rPr>
              <a:t>, </a:t>
            </a:r>
            <a:r>
              <a:rPr lang="en-US" sz="2000" b="1" dirty="0" err="1">
                <a:solidFill>
                  <a:srgbClr val="002060"/>
                </a:solidFill>
                <a:latin typeface="Arial" panose="020B0604020202020204" pitchFamily="34" charset="0"/>
                <a:ea typeface="#9Slide03 Roboto Bold" panose="02000000000000000000" pitchFamily="2" charset="0"/>
                <a:cs typeface="Arial" panose="020B0604020202020204" pitchFamily="34" charset="0"/>
              </a:rPr>
              <a:t>tháng</a:t>
            </a:r>
            <a:r>
              <a:rPr lang="en-US" sz="2000" b="1" dirty="0">
                <a:solidFill>
                  <a:srgbClr val="002060"/>
                </a:solidFill>
                <a:latin typeface="Arial" panose="020B0604020202020204" pitchFamily="34" charset="0"/>
                <a:ea typeface="#9Slide03 Roboto Bold" panose="02000000000000000000" pitchFamily="2" charset="0"/>
                <a:cs typeface="Arial" panose="020B0604020202020204" pitchFamily="34" charset="0"/>
              </a:rPr>
              <a:t> 03 </a:t>
            </a:r>
            <a:r>
              <a:rPr lang="en-US" sz="2000" b="1" dirty="0" err="1">
                <a:solidFill>
                  <a:srgbClr val="002060"/>
                </a:solidFill>
                <a:latin typeface="Arial" panose="020B0604020202020204" pitchFamily="34" charset="0"/>
                <a:ea typeface="#9Slide03 Roboto Bold" panose="02000000000000000000" pitchFamily="2" charset="0"/>
                <a:cs typeface="Arial" panose="020B0604020202020204" pitchFamily="34" charset="0"/>
              </a:rPr>
              <a:t>năm</a:t>
            </a:r>
            <a:r>
              <a:rPr lang="en-US" sz="2000" b="1" dirty="0">
                <a:solidFill>
                  <a:srgbClr val="002060"/>
                </a:solidFill>
                <a:latin typeface="Arial" panose="020B0604020202020204" pitchFamily="34" charset="0"/>
                <a:ea typeface="#9Slide03 Roboto Bold" panose="02000000000000000000" pitchFamily="2" charset="0"/>
                <a:cs typeface="Arial" panose="020B0604020202020204" pitchFamily="34" charset="0"/>
              </a:rPr>
              <a:t> 2023</a:t>
            </a:r>
          </a:p>
        </p:txBody>
      </p:sp>
      <p:sp>
        <p:nvSpPr>
          <p:cNvPr id="22" name="TextBox 21">
            <a:extLst>
              <a:ext uri="{FF2B5EF4-FFF2-40B4-BE49-F238E27FC236}">
                <a16:creationId xmlns:a16="http://schemas.microsoft.com/office/drawing/2014/main" id="{26255F70-6A80-442C-8912-3CCF00A90B65}"/>
              </a:ext>
            </a:extLst>
          </p:cNvPr>
          <p:cNvSpPr txBox="1"/>
          <p:nvPr/>
        </p:nvSpPr>
        <p:spPr>
          <a:xfrm>
            <a:off x="690282" y="3190108"/>
            <a:ext cx="10945905" cy="523220"/>
          </a:xfrm>
          <a:prstGeom prst="rect">
            <a:avLst/>
          </a:prstGeom>
          <a:noFill/>
        </p:spPr>
        <p:txBody>
          <a:bodyPr wrap="square" rtlCol="0">
            <a:spAutoFit/>
          </a:bodyPr>
          <a:lstStyle/>
          <a:p>
            <a:pPr algn="ctr"/>
            <a:r>
              <a:rPr lang="en-US" sz="2800" dirty="0">
                <a:solidFill>
                  <a:srgbClr val="C00000"/>
                </a:solidFill>
                <a:latin typeface="Bahnschrift SemiBold Condensed" panose="020B0502040204020203" pitchFamily="34" charset="0"/>
              </a:rPr>
              <a:t>CÔNG TÁC CHUẨN BỊ VÀ TỔ CHỨC ĐẠI HỘI CÔNG ĐOÀN CÁC CẤP</a:t>
            </a:r>
          </a:p>
        </p:txBody>
      </p:sp>
      <p:pic>
        <p:nvPicPr>
          <p:cNvPr id="7" name="Picture 2">
            <a:extLst>
              <a:ext uri="{FF2B5EF4-FFF2-40B4-BE49-F238E27FC236}">
                <a16:creationId xmlns:a16="http://schemas.microsoft.com/office/drawing/2014/main" id="{76FACA1A-3686-89CB-635C-DE789F7A0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895" y="456203"/>
            <a:ext cx="1297575" cy="12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D81E72D-0961-CBD6-03EF-7AA089A49B3D}"/>
              </a:ext>
            </a:extLst>
          </p:cNvPr>
          <p:cNvSpPr/>
          <p:nvPr/>
        </p:nvSpPr>
        <p:spPr>
          <a:xfrm>
            <a:off x="3341077" y="1685361"/>
            <a:ext cx="5785338" cy="83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rgbClr val="0070C0"/>
                </a:solidFill>
                <a:effectLst>
                  <a:outerShdw blurRad="38100" dist="19050" dir="2700000" algn="tl" rotWithShape="0">
                    <a:schemeClr val="dk1">
                      <a:alpha val="40000"/>
                    </a:schemeClr>
                  </a:outerShdw>
                </a:effectLst>
                <a:latin typeface="Bahnschrift SemiBold Condensed" panose="020B0502040204020203" pitchFamily="34" charset="0"/>
                <a:cs typeface="Times New Roman" panose="02020603050405020304" pitchFamily="18" charset="0"/>
              </a:rPr>
              <a:t>CÔNG ĐOÀN GIÁO DỤC VIỆT NAM</a:t>
            </a:r>
          </a:p>
          <a:p>
            <a:pPr algn="ctr"/>
            <a:r>
              <a:rPr lang="en-US" sz="1400" b="1" dirty="0">
                <a:ln w="0"/>
                <a:solidFill>
                  <a:srgbClr val="FF0000"/>
                </a:solidFill>
                <a:effectLst>
                  <a:outerShdw blurRad="38100" dist="19050" dir="2700000" algn="tl" rotWithShape="0">
                    <a:schemeClr val="dk1">
                      <a:alpha val="40000"/>
                    </a:schemeClr>
                  </a:outerShdw>
                </a:effectLst>
                <a:latin typeface="Bahnschrift SemiBold Condensed" panose="020B0502040204020203" pitchFamily="34" charset="0"/>
                <a:cs typeface="Times New Roman" panose="02020603050405020304" pitchFamily="18" charset="0"/>
              </a:rPr>
              <a:t>NATIONAL EDUCATION UNION OF VIETNAM</a:t>
            </a:r>
          </a:p>
        </p:txBody>
      </p:sp>
    </p:spTree>
    <p:extLst>
      <p:ext uri="{BB962C8B-B14F-4D97-AF65-F5344CB8AC3E}">
        <p14:creationId xmlns:p14="http://schemas.microsoft.com/office/powerpoint/2010/main" val="414405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5770" y="1587487"/>
            <a:ext cx="10037673" cy="4322786"/>
          </a:xfrm>
          <a:prstGeom prst="rect">
            <a:avLst/>
          </a:prstGeom>
        </p:spPr>
        <p:txBody>
          <a:bodyPr wrap="square">
            <a:spAutoFit/>
          </a:bodyPr>
          <a:lstStyle/>
          <a:p>
            <a:pPr algn="ctr">
              <a:lnSpc>
                <a:spcPct val="120000"/>
              </a:lnSpc>
              <a:spcBef>
                <a:spcPts val="200"/>
              </a:spcBef>
              <a:spcAft>
                <a:spcPts val="200"/>
              </a:spcAft>
              <a:defRPr/>
            </a:pPr>
            <a:r>
              <a:rPr lang="en-US" sz="2200" b="1" u="sng" dirty="0" err="1">
                <a:solidFill>
                  <a:srgbClr val="C00000"/>
                </a:solidFill>
                <a:latin typeface="Arial" panose="020B0604020202020204" pitchFamily="34" charset="0"/>
                <a:cs typeface="Arial" panose="020B0604020202020204" pitchFamily="34" charset="0"/>
              </a:rPr>
              <a:t>Một</a:t>
            </a:r>
            <a:r>
              <a:rPr lang="en-US" sz="2200" b="1" u="sng" dirty="0">
                <a:solidFill>
                  <a:srgbClr val="C00000"/>
                </a:solidFill>
                <a:latin typeface="Arial" panose="020B0604020202020204" pitchFamily="34" charset="0"/>
                <a:cs typeface="Arial" panose="020B0604020202020204" pitchFamily="34" charset="0"/>
              </a:rPr>
              <a:t> </a:t>
            </a:r>
            <a:r>
              <a:rPr lang="en-US" sz="2200" b="1" u="sng" dirty="0" err="1">
                <a:solidFill>
                  <a:srgbClr val="C00000"/>
                </a:solidFill>
                <a:latin typeface="Arial" panose="020B0604020202020204" pitchFamily="34" charset="0"/>
                <a:cs typeface="Arial" panose="020B0604020202020204" pitchFamily="34" charset="0"/>
              </a:rPr>
              <a:t>số</a:t>
            </a:r>
            <a:r>
              <a:rPr lang="en-US" sz="2200" b="1" u="sng" dirty="0">
                <a:solidFill>
                  <a:srgbClr val="C00000"/>
                </a:solidFill>
                <a:latin typeface="Arial" panose="020B0604020202020204" pitchFamily="34" charset="0"/>
                <a:cs typeface="Arial" panose="020B0604020202020204" pitchFamily="34" charset="0"/>
              </a:rPr>
              <a:t> </a:t>
            </a:r>
            <a:r>
              <a:rPr lang="en-US" sz="2200" b="1" u="sng" dirty="0" err="1">
                <a:solidFill>
                  <a:srgbClr val="C00000"/>
                </a:solidFill>
                <a:latin typeface="Arial" panose="020B0604020202020204" pitchFamily="34" charset="0"/>
                <a:cs typeface="Arial" panose="020B0604020202020204" pitchFamily="34" charset="0"/>
              </a:rPr>
              <a:t>lưu</a:t>
            </a:r>
            <a:r>
              <a:rPr lang="en-US" sz="2200" b="1" u="sng" dirty="0">
                <a:solidFill>
                  <a:srgbClr val="C00000"/>
                </a:solidFill>
                <a:latin typeface="Arial" panose="020B0604020202020204" pitchFamily="34" charset="0"/>
                <a:cs typeface="Arial" panose="020B0604020202020204" pitchFamily="34" charset="0"/>
              </a:rPr>
              <a:t> ý </a:t>
            </a:r>
            <a:r>
              <a:rPr lang="en-US" sz="2200" b="1" u="sng" dirty="0" err="1">
                <a:solidFill>
                  <a:srgbClr val="C00000"/>
                </a:solidFill>
                <a:latin typeface="Arial" panose="020B0604020202020204" pitchFamily="34" charset="0"/>
                <a:cs typeface="Arial" panose="020B0604020202020204" pitchFamily="34" charset="0"/>
              </a:rPr>
              <a:t>khi</a:t>
            </a:r>
            <a:r>
              <a:rPr lang="en-US" sz="2200" b="1" u="sng" dirty="0">
                <a:solidFill>
                  <a:srgbClr val="C00000"/>
                </a:solidFill>
                <a:latin typeface="Arial" panose="020B0604020202020204" pitchFamily="34" charset="0"/>
                <a:cs typeface="Arial" panose="020B0604020202020204" pitchFamily="34" charset="0"/>
              </a:rPr>
              <a:t> </a:t>
            </a:r>
            <a:r>
              <a:rPr lang="en-US" sz="2200" b="1" u="sng" dirty="0" err="1">
                <a:solidFill>
                  <a:srgbClr val="C00000"/>
                </a:solidFill>
                <a:latin typeface="Arial" panose="020B0604020202020204" pitchFamily="34" charset="0"/>
                <a:cs typeface="Arial" panose="020B0604020202020204" pitchFamily="34" charset="0"/>
              </a:rPr>
              <a:t>xây</a:t>
            </a:r>
            <a:r>
              <a:rPr lang="en-US" sz="2200" b="1" u="sng" dirty="0">
                <a:solidFill>
                  <a:srgbClr val="C00000"/>
                </a:solidFill>
                <a:latin typeface="Arial" panose="020B0604020202020204" pitchFamily="34" charset="0"/>
                <a:cs typeface="Arial" panose="020B0604020202020204" pitchFamily="34" charset="0"/>
              </a:rPr>
              <a:t> </a:t>
            </a:r>
            <a:r>
              <a:rPr lang="en-US" sz="2200" b="1" u="sng" dirty="0" err="1">
                <a:solidFill>
                  <a:srgbClr val="C00000"/>
                </a:solidFill>
                <a:latin typeface="Arial" panose="020B0604020202020204" pitchFamily="34" charset="0"/>
                <a:cs typeface="Arial" panose="020B0604020202020204" pitchFamily="34" charset="0"/>
              </a:rPr>
              <a:t>dựng</a:t>
            </a:r>
            <a:r>
              <a:rPr lang="en-US" sz="2200" b="1" u="sng" dirty="0">
                <a:solidFill>
                  <a:srgbClr val="C00000"/>
                </a:solidFill>
                <a:latin typeface="Arial" panose="020B0604020202020204" pitchFamily="34" charset="0"/>
                <a:cs typeface="Arial" panose="020B0604020202020204" pitchFamily="34" charset="0"/>
              </a:rPr>
              <a:t> </a:t>
            </a:r>
            <a:r>
              <a:rPr lang="en-US" sz="2200" b="1" u="sng" dirty="0" err="1">
                <a:solidFill>
                  <a:srgbClr val="C00000"/>
                </a:solidFill>
                <a:latin typeface="Arial" panose="020B0604020202020204" pitchFamily="34" charset="0"/>
                <a:cs typeface="Arial" panose="020B0604020202020204" pitchFamily="34" charset="0"/>
              </a:rPr>
              <a:t>các</a:t>
            </a:r>
            <a:r>
              <a:rPr lang="en-US" sz="2200" b="1" u="sng" dirty="0">
                <a:solidFill>
                  <a:srgbClr val="C00000"/>
                </a:solidFill>
                <a:latin typeface="Arial" panose="020B0604020202020204" pitchFamily="34" charset="0"/>
                <a:cs typeface="Arial" panose="020B0604020202020204" pitchFamily="34" charset="0"/>
              </a:rPr>
              <a:t> </a:t>
            </a:r>
            <a:r>
              <a:rPr lang="en-US" sz="2200" b="1" u="sng" dirty="0" err="1">
                <a:solidFill>
                  <a:srgbClr val="C00000"/>
                </a:solidFill>
                <a:latin typeface="Arial" panose="020B0604020202020204" pitchFamily="34" charset="0"/>
                <a:cs typeface="Arial" panose="020B0604020202020204" pitchFamily="34" charset="0"/>
              </a:rPr>
              <a:t>văn</a:t>
            </a:r>
            <a:r>
              <a:rPr lang="en-US" sz="2200" b="1" u="sng" dirty="0">
                <a:solidFill>
                  <a:srgbClr val="C00000"/>
                </a:solidFill>
                <a:latin typeface="Arial" panose="020B0604020202020204" pitchFamily="34" charset="0"/>
                <a:cs typeface="Arial" panose="020B0604020202020204" pitchFamily="34" charset="0"/>
              </a:rPr>
              <a:t> </a:t>
            </a:r>
            <a:r>
              <a:rPr lang="en-US" sz="2200" b="1" u="sng" dirty="0" err="1">
                <a:solidFill>
                  <a:srgbClr val="C00000"/>
                </a:solidFill>
                <a:latin typeface="Arial" panose="020B0604020202020204" pitchFamily="34" charset="0"/>
                <a:cs typeface="Arial" panose="020B0604020202020204" pitchFamily="34" charset="0"/>
              </a:rPr>
              <a:t>bản</a:t>
            </a:r>
            <a:r>
              <a:rPr lang="en-US" sz="2200" b="1" u="sng" dirty="0">
                <a:solidFill>
                  <a:srgbClr val="C00000"/>
                </a:solidFill>
                <a:latin typeface="Arial" panose="020B0604020202020204" pitchFamily="34" charset="0"/>
                <a:cs typeface="Arial" panose="020B0604020202020204" pitchFamily="34" charset="0"/>
              </a:rPr>
              <a:t> </a:t>
            </a:r>
            <a:r>
              <a:rPr lang="en-US" sz="2200" b="1" u="sng" dirty="0" err="1">
                <a:solidFill>
                  <a:srgbClr val="C00000"/>
                </a:solidFill>
                <a:latin typeface="Arial" panose="020B0604020202020204" pitchFamily="34" charset="0"/>
                <a:cs typeface="Arial" panose="020B0604020202020204" pitchFamily="34" charset="0"/>
              </a:rPr>
              <a:t>chuẩn</a:t>
            </a:r>
            <a:r>
              <a:rPr lang="en-US" sz="2200" b="1" u="sng" dirty="0">
                <a:solidFill>
                  <a:srgbClr val="C00000"/>
                </a:solidFill>
                <a:latin typeface="Arial" panose="020B0604020202020204" pitchFamily="34" charset="0"/>
                <a:cs typeface="Arial" panose="020B0604020202020204" pitchFamily="34" charset="0"/>
              </a:rPr>
              <a:t> </a:t>
            </a:r>
            <a:r>
              <a:rPr lang="en-US" sz="2200" b="1" u="sng" dirty="0" err="1">
                <a:solidFill>
                  <a:srgbClr val="C00000"/>
                </a:solidFill>
                <a:latin typeface="Arial" panose="020B0604020202020204" pitchFamily="34" charset="0"/>
                <a:cs typeface="Arial" panose="020B0604020202020204" pitchFamily="34" charset="0"/>
              </a:rPr>
              <a:t>bị</a:t>
            </a:r>
            <a:r>
              <a:rPr lang="en-US" sz="2200" b="1" u="sng" dirty="0">
                <a:solidFill>
                  <a:srgbClr val="C00000"/>
                </a:solidFill>
                <a:latin typeface="Arial" panose="020B0604020202020204" pitchFamily="34" charset="0"/>
                <a:cs typeface="Arial" panose="020B0604020202020204" pitchFamily="34" charset="0"/>
              </a:rPr>
              <a:t> ĐH</a:t>
            </a:r>
          </a:p>
          <a:p>
            <a:pPr>
              <a:lnSpc>
                <a:spcPct val="120000"/>
              </a:lnSpc>
              <a:spcBef>
                <a:spcPts val="200"/>
              </a:spcBef>
              <a:spcAft>
                <a:spcPts val="200"/>
              </a:spcAft>
              <a:defRPr/>
            </a:pPr>
            <a:r>
              <a:rPr lang="en-US" sz="2200" b="1" dirty="0">
                <a:solidFill>
                  <a:srgbClr val="C00000"/>
                </a:solidFill>
                <a:latin typeface="Arial" panose="020B0604020202020204" pitchFamily="34" charset="0"/>
                <a:cs typeface="Arial" panose="020B0604020202020204" pitchFamily="34" charset="0"/>
              </a:rPr>
              <a:t>1. </a:t>
            </a:r>
            <a:r>
              <a:rPr lang="en-US" sz="2200" b="1" dirty="0" err="1">
                <a:solidFill>
                  <a:srgbClr val="C00000"/>
                </a:solidFill>
                <a:latin typeface="Arial" panose="020B0604020202020204" pitchFamily="34" charset="0"/>
                <a:cs typeface="Arial" panose="020B0604020202020204" pitchFamily="34" charset="0"/>
              </a:rPr>
              <a:t>Lập</a:t>
            </a:r>
            <a:r>
              <a:rPr 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C00000"/>
                </a:solidFill>
                <a:latin typeface="Arial" panose="020B0604020202020204" pitchFamily="34" charset="0"/>
                <a:cs typeface="Arial" panose="020B0604020202020204" pitchFamily="34" charset="0"/>
              </a:rPr>
              <a:t>kế</a:t>
            </a:r>
            <a:r>
              <a:rPr 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C00000"/>
                </a:solidFill>
                <a:latin typeface="Arial" panose="020B0604020202020204" pitchFamily="34" charset="0"/>
                <a:cs typeface="Arial" panose="020B0604020202020204" pitchFamily="34" charset="0"/>
              </a:rPr>
              <a:t>hoạch</a:t>
            </a:r>
            <a:endParaRPr lang="en-US" sz="2200" b="1" dirty="0">
              <a:solidFill>
                <a:srgbClr val="C00000"/>
              </a:solidFill>
              <a:latin typeface="Arial" panose="020B0604020202020204" pitchFamily="34" charset="0"/>
              <a:cs typeface="Arial" panose="020B0604020202020204" pitchFamily="34" charset="0"/>
            </a:endParaRPr>
          </a:p>
          <a:p>
            <a:pPr algn="just" fontAlgn="auto">
              <a:lnSpc>
                <a:spcPct val="120000"/>
              </a:lnSpc>
              <a:spcBef>
                <a:spcPts val="200"/>
              </a:spcBef>
              <a:spcAft>
                <a:spcPts val="200"/>
              </a:spcAft>
              <a:defRPr/>
            </a:pP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Kế</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hoạch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hội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cần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phải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nêu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rõ</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những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việc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cần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làm</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nội</a:t>
            </a:r>
            <a:r>
              <a:rPr lang="en-US" sz="2200" dirty="0">
                <a:solidFill>
                  <a:srgbClr val="0070C0"/>
                </a:solidFill>
                <a:latin typeface="Arial" panose="020B0604020202020204" pitchFamily="34" charset="0"/>
                <a:cs typeface="Arial" panose="020B0604020202020204" pitchFamily="34" charset="0"/>
              </a:rPr>
              <a:t> dung, </a:t>
            </a:r>
            <a:r>
              <a:rPr lang="en-US" sz="2200" dirty="0" err="1">
                <a:solidFill>
                  <a:srgbClr val="0070C0"/>
                </a:solidFill>
                <a:latin typeface="Arial" panose="020B0604020202020204" pitchFamily="34" charset="0"/>
                <a:cs typeface="Arial" panose="020B0604020202020204" pitchFamily="34" charset="0"/>
              </a:rPr>
              <a:t>các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bước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tiến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hành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thời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gian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hoàn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thành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phân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nhiệm</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vụ</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cụ</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thể</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các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ủy</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viên</a:t>
            </a:r>
            <a:r>
              <a:rPr lang="en-US" sz="2200" dirty="0">
                <a:solidFill>
                  <a:srgbClr val="0070C0"/>
                </a:solidFill>
                <a:latin typeface="Arial" panose="020B0604020202020204" pitchFamily="34" charset="0"/>
                <a:cs typeface="Arial" panose="020B0604020202020204" pitchFamily="34" charset="0"/>
              </a:rPr>
              <a:t> ban </a:t>
            </a:r>
            <a:r>
              <a:rPr lang="en-US" sz="2200" dirty="0" err="1">
                <a:solidFill>
                  <a:srgbClr val="0070C0"/>
                </a:solidFill>
                <a:latin typeface="Arial" panose="020B0604020202020204" pitchFamily="34" charset="0"/>
                <a:cs typeface="Arial" panose="020B0604020202020204" pitchFamily="34" charset="0"/>
              </a:rPr>
              <a:t>chấp</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hành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ủy</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viên</a:t>
            </a:r>
            <a:r>
              <a:rPr lang="en-US" sz="2200" dirty="0">
                <a:solidFill>
                  <a:srgbClr val="0070C0"/>
                </a:solidFill>
                <a:latin typeface="Arial" panose="020B0604020202020204" pitchFamily="34" charset="0"/>
                <a:cs typeface="Arial" panose="020B0604020202020204" pitchFamily="34" charset="0"/>
              </a:rPr>
              <a:t> ban </a:t>
            </a:r>
            <a:r>
              <a:rPr lang="en-US" sz="2200" dirty="0" err="1">
                <a:solidFill>
                  <a:srgbClr val="0070C0"/>
                </a:solidFill>
                <a:latin typeface="Arial" panose="020B0604020202020204" pitchFamily="34" charset="0"/>
                <a:cs typeface="Arial" panose="020B0604020202020204" pitchFamily="34" charset="0"/>
              </a:rPr>
              <a:t>thường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vụ</a:t>
            </a:r>
            <a:r>
              <a:rPr lang="en-US" sz="2200" dirty="0">
                <a:solidFill>
                  <a:srgbClr val="0070C0"/>
                </a:solidFill>
                <a:latin typeface="Arial" panose="020B0604020202020204" pitchFamily="34" charset="0"/>
                <a:cs typeface="Arial" panose="020B0604020202020204" pitchFamily="34" charset="0"/>
              </a:rPr>
              <a:t>. </a:t>
            </a:r>
          </a:p>
          <a:p>
            <a:pPr algn="just" fontAlgn="auto">
              <a:lnSpc>
                <a:spcPct val="120000"/>
              </a:lnSpc>
              <a:spcBef>
                <a:spcPts val="200"/>
              </a:spcBef>
              <a:spcAft>
                <a:spcPts val="200"/>
              </a:spcAft>
              <a:defRPr/>
            </a:pPr>
            <a:r>
              <a:rPr lang="en-US" sz="2200" dirty="0">
                <a:solidFill>
                  <a:srgbClr val="0070C0"/>
                </a:solidFill>
                <a:latin typeface="Arial" panose="020B0604020202020204" pitchFamily="34" charset="0"/>
                <a:cs typeface="Arial" panose="020B0604020202020204" pitchFamily="34" charset="0"/>
              </a:rPr>
              <a:t>- Ban </a:t>
            </a:r>
            <a:r>
              <a:rPr lang="en-US" sz="2200" dirty="0" err="1">
                <a:solidFill>
                  <a:srgbClr val="0070C0"/>
                </a:solidFill>
                <a:latin typeface="Arial" panose="020B0604020202020204" pitchFamily="34" charset="0"/>
                <a:cs typeface="Arial" panose="020B0604020202020204" pitchFamily="34" charset="0"/>
              </a:rPr>
              <a:t>chấp</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hành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cần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báo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cáo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xin</a:t>
            </a:r>
            <a:r>
              <a:rPr lang="en-US" sz="2200" dirty="0">
                <a:solidFill>
                  <a:srgbClr val="0070C0"/>
                </a:solidFill>
                <a:latin typeface="Arial" panose="020B0604020202020204" pitchFamily="34" charset="0"/>
                <a:cs typeface="Arial" panose="020B0604020202020204" pitchFamily="34" charset="0"/>
              </a:rPr>
              <a:t> ý </a:t>
            </a:r>
            <a:r>
              <a:rPr lang="en-US" sz="2200" dirty="0" err="1">
                <a:solidFill>
                  <a:srgbClr val="0070C0"/>
                </a:solidFill>
                <a:latin typeface="Arial" panose="020B0604020202020204" pitchFamily="34" charset="0"/>
                <a:cs typeface="Arial" panose="020B0604020202020204" pitchFamily="34" charset="0"/>
              </a:rPr>
              <a:t>kiến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chỉ</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của</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cấp</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ủy</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đảng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cùng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cấp</a:t>
            </a:r>
            <a:r>
              <a:rPr lang="en-US" sz="2200"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nếu</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có</a:t>
            </a:r>
            <a:r>
              <a:rPr lang="en-US" sz="2200" dirty="0">
                <a:solidFill>
                  <a:srgbClr val="0070C0"/>
                </a:solidFill>
                <a:latin typeface="Arial" panose="020B0604020202020204" pitchFamily="34" charset="0"/>
                <a:cs typeface="Arial" panose="020B0604020202020204" pitchFamily="34" charset="0"/>
              </a:rPr>
              <a:t>), ý </a:t>
            </a:r>
            <a:r>
              <a:rPr lang="en-US" sz="2200" dirty="0" err="1">
                <a:solidFill>
                  <a:srgbClr val="0070C0"/>
                </a:solidFill>
                <a:latin typeface="Arial" panose="020B0604020202020204" pitchFamily="34" charset="0"/>
                <a:cs typeface="Arial" panose="020B0604020202020204" pitchFamily="34" charset="0"/>
              </a:rPr>
              <a:t>kiến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chỉ</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của</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đoàn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cấp</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trên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trực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tiếp</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về</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tác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chuẩn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bị</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hội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đoàn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cấp</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mình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và</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kế</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hoạch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chỉ</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hội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đoàn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cấp</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dưới</a:t>
            </a:r>
            <a:r>
              <a:rPr lang="en-US" sz="2200" dirty="0">
                <a:solidFill>
                  <a:srgbClr val="0070C0"/>
                </a:solidFill>
                <a:latin typeface="Arial" panose="020B0604020202020204" pitchFamily="34" charset="0"/>
                <a:cs typeface="Arial" panose="020B0604020202020204" pitchFamily="34" charset="0"/>
              </a:rPr>
              <a:t>.</a:t>
            </a:r>
          </a:p>
          <a:p>
            <a:pPr algn="just" fontAlgn="auto">
              <a:lnSpc>
                <a:spcPct val="120000"/>
              </a:lnSpc>
              <a:spcBef>
                <a:spcPts val="200"/>
              </a:spcBef>
              <a:spcAft>
                <a:spcPts val="200"/>
              </a:spcAft>
              <a:defRPr/>
            </a:pP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Trao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đổi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bàn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bạc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thống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nhất</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với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thủ</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trưởng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cơ</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quan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đơn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vị</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về</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thời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gian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địạ</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điểm</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và</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sự</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giúp</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đỡ</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về</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vật</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chất</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hội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đoàn</a:t>
            </a:r>
            <a:r>
              <a:rPr lang="en-US" sz="2200" dirty="0">
                <a:solidFill>
                  <a:srgbClr val="0070C0"/>
                </a:solidFill>
                <a:latin typeface="Arial" panose="020B0604020202020204" pitchFamily="34" charset="0"/>
                <a:cs typeface="Arial" panose="020B0604020202020204" pitchFamily="34" charset="0"/>
              </a:rPr>
              <a:t>.</a:t>
            </a:r>
          </a:p>
        </p:txBody>
      </p:sp>
      <p:grpSp>
        <p:nvGrpSpPr>
          <p:cNvPr id="27" name="Group 26">
            <a:extLst>
              <a:ext uri="{FF2B5EF4-FFF2-40B4-BE49-F238E27FC236}">
                <a16:creationId xmlns:a16="http://schemas.microsoft.com/office/drawing/2014/main" id="{40CB0CAC-B5D0-4D87-9F15-67E66CC34410}"/>
              </a:ext>
            </a:extLst>
          </p:cNvPr>
          <p:cNvGrpSpPr/>
          <p:nvPr/>
        </p:nvGrpSpPr>
        <p:grpSpPr>
          <a:xfrm>
            <a:off x="1160447" y="510943"/>
            <a:ext cx="1035189" cy="769441"/>
            <a:chOff x="4641958" y="2205124"/>
            <a:chExt cx="1126772" cy="825394"/>
          </a:xfrm>
        </p:grpSpPr>
        <p:sp>
          <p:nvSpPr>
            <p:cNvPr id="28" name="TextBox 27">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29" name="Oval 28">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0" name="TextBox 29">
            <a:extLst>
              <a:ext uri="{FF2B5EF4-FFF2-40B4-BE49-F238E27FC236}">
                <a16:creationId xmlns:a16="http://schemas.microsoft.com/office/drawing/2014/main" id="{DBED121D-47A4-4CB9-B309-B1AECBFD9C9B}"/>
              </a:ext>
            </a:extLst>
          </p:cNvPr>
          <p:cNvSpPr txBox="1"/>
          <p:nvPr/>
        </p:nvSpPr>
        <p:spPr>
          <a:xfrm>
            <a:off x="2585988" y="690698"/>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1" name="Group 30">
            <a:extLst>
              <a:ext uri="{FF2B5EF4-FFF2-40B4-BE49-F238E27FC236}">
                <a16:creationId xmlns:a16="http://schemas.microsoft.com/office/drawing/2014/main" id="{7676D059-3AF6-4054-81B3-751F549C92FF}"/>
              </a:ext>
            </a:extLst>
          </p:cNvPr>
          <p:cNvGrpSpPr/>
          <p:nvPr/>
        </p:nvGrpSpPr>
        <p:grpSpPr>
          <a:xfrm>
            <a:off x="1119585" y="1388263"/>
            <a:ext cx="8857961" cy="146197"/>
            <a:chOff x="1541788" y="1415318"/>
            <a:chExt cx="7957996" cy="146197"/>
          </a:xfrm>
        </p:grpSpPr>
        <p:grpSp>
          <p:nvGrpSpPr>
            <p:cNvPr id="32" name="Group 31">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4" name="Oval 33">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5" name="Oval 34">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6" name="Oval 35">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Oval 36">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Oval 37">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3" name="Straight Connector 32">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66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FDB6D-54C6-4775-B25A-E39AC785B72E}"/>
              </a:ext>
            </a:extLst>
          </p:cNvPr>
          <p:cNvSpPr txBox="1"/>
          <p:nvPr/>
        </p:nvSpPr>
        <p:spPr>
          <a:xfrm>
            <a:off x="941459" y="1470746"/>
            <a:ext cx="10578187" cy="461665"/>
          </a:xfrm>
          <a:prstGeom prst="rect">
            <a:avLst/>
          </a:prstGeom>
          <a:noFill/>
        </p:spPr>
        <p:txBody>
          <a:bodyPr wrap="square" rtlCol="0">
            <a:spAutoFit/>
          </a:bodyPr>
          <a:lstStyle/>
          <a:p>
            <a:endParaRPr lang="en-US" sz="2400" i="1" dirty="0">
              <a:solidFill>
                <a:srgbClr val="0070C0"/>
              </a:solidFill>
              <a:latin typeface="Arial" panose="020B0604020202020204" pitchFamily="34" charset="0"/>
              <a:cs typeface="Arial" panose="020B0604020202020204" pitchFamily="34" charset="0"/>
            </a:endParaRPr>
          </a:p>
        </p:txBody>
      </p:sp>
      <p:sp>
        <p:nvSpPr>
          <p:cNvPr id="28" name="Rectangle 27"/>
          <p:cNvSpPr/>
          <p:nvPr/>
        </p:nvSpPr>
        <p:spPr>
          <a:xfrm>
            <a:off x="1187603" y="1769332"/>
            <a:ext cx="9915826" cy="3754874"/>
          </a:xfrm>
          <a:prstGeom prst="rect">
            <a:avLst/>
          </a:prstGeom>
        </p:spPr>
        <p:txBody>
          <a:bodyPr wrap="square">
            <a:spAutoFit/>
          </a:bodyPr>
          <a:lstStyle/>
          <a:p>
            <a:pPr algn="just">
              <a:defRPr/>
            </a:pPr>
            <a:r>
              <a:rPr lang="en-US" sz="2200" b="1">
                <a:solidFill>
                  <a:srgbClr val="C00000"/>
                </a:solidFill>
                <a:latin typeface="Arial" panose="020B0604020202020204" pitchFamily="34" charset="0"/>
                <a:cs typeface="Arial" panose="020B0604020202020204" pitchFamily="34" charset="0"/>
              </a:rPr>
              <a:t> 2. Thành lập các tiểu ban và phân công nhiệm vụ</a:t>
            </a:r>
          </a:p>
          <a:p>
            <a:pPr algn="just">
              <a:defRPr/>
            </a:pPr>
            <a:r>
              <a:rPr lang="en-US" sz="2200" b="1" i="1">
                <a:solidFill>
                  <a:srgbClr val="0070C0"/>
                </a:solidFill>
                <a:latin typeface="Arial" panose="020B0604020202020204" pitchFamily="34" charset="0"/>
                <a:cs typeface="Arial" panose="020B0604020202020204" pitchFamily="34" charset="0"/>
              </a:rPr>
              <a:t>* Công đoàn cấp trên trực tiếp cơ sở: </a:t>
            </a:r>
          </a:p>
          <a:p>
            <a:pPr algn="just">
              <a:defRPr/>
            </a:pPr>
            <a:r>
              <a:rPr lang="en-US" sz="2200">
                <a:solidFill>
                  <a:srgbClr val="0070C0"/>
                </a:solidFill>
                <a:latin typeface="Arial" panose="020B0604020202020204" pitchFamily="34" charset="0"/>
                <a:cs typeface="Arial" panose="020B0604020202020204" pitchFamily="34" charset="0"/>
              </a:rPr>
              <a:t>      Căn cứ tình hình thực tế để thành lập một số tiểu ban chuẩn bị đại hội: Tiểu ban nội dung, Tiểu ban nhân sự, tiểu ban tuyên truyền, Tiểu ban tổ chức và phục vụ đại hội.</a:t>
            </a:r>
          </a:p>
          <a:p>
            <a:pPr algn="just">
              <a:defRPr/>
            </a:pPr>
            <a:endParaRPr lang="en-US" sz="2200">
              <a:solidFill>
                <a:srgbClr val="0070C0"/>
              </a:solidFill>
              <a:latin typeface="Arial" panose="020B0604020202020204" pitchFamily="34" charset="0"/>
              <a:cs typeface="Arial" panose="020B0604020202020204" pitchFamily="34" charset="0"/>
            </a:endParaRPr>
          </a:p>
          <a:p>
            <a:pPr algn="just">
              <a:defRPr/>
            </a:pPr>
            <a:r>
              <a:rPr lang="en-US" sz="2200" b="1" i="1">
                <a:solidFill>
                  <a:srgbClr val="0070C0"/>
                </a:solidFill>
                <a:latin typeface="Arial" panose="020B0604020202020204" pitchFamily="34" charset="0"/>
                <a:cs typeface="Arial" panose="020B0604020202020204" pitchFamily="34" charset="0"/>
              </a:rPr>
              <a:t>* Công đoàn cơ sở: </a:t>
            </a:r>
          </a:p>
          <a:p>
            <a:pPr algn="just">
              <a:defRPr/>
            </a:pPr>
            <a:r>
              <a:rPr lang="en-US" sz="2200">
                <a:solidFill>
                  <a:srgbClr val="0070C0"/>
                </a:solidFill>
                <a:latin typeface="Arial" panose="020B0604020202020204" pitchFamily="34" charset="0"/>
                <a:cs typeface="Arial" panose="020B0604020202020204" pitchFamily="34" charset="0"/>
              </a:rPr>
              <a:t>      Tuỳ theo quy mô và điều kiện thực tế, BCH CĐCS xem xét, quyết định thành lập một số tiểu ban chuẩn bị đại hội hoặc phân công cán bộ, đoàn viên thực hiện các nhiệm vụ liên quan đến công tác chuẩn bị đại hội</a:t>
            </a:r>
          </a:p>
          <a:p>
            <a:pPr algn="just">
              <a:defRPr/>
            </a:pPr>
            <a:endParaRPr lang="en-US">
              <a:solidFill>
                <a:srgbClr val="0070C0"/>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40CB0CAC-B5D0-4D87-9F15-67E66CC34410}"/>
              </a:ext>
            </a:extLst>
          </p:cNvPr>
          <p:cNvGrpSpPr/>
          <p:nvPr/>
        </p:nvGrpSpPr>
        <p:grpSpPr>
          <a:xfrm>
            <a:off x="1160447" y="510943"/>
            <a:ext cx="1035189" cy="769441"/>
            <a:chOff x="4641958" y="2205124"/>
            <a:chExt cx="1126772" cy="825394"/>
          </a:xfrm>
        </p:grpSpPr>
        <p:sp>
          <p:nvSpPr>
            <p:cNvPr id="29" name="TextBox 28">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30" name="Oval 29">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1" name="TextBox 30">
            <a:extLst>
              <a:ext uri="{FF2B5EF4-FFF2-40B4-BE49-F238E27FC236}">
                <a16:creationId xmlns:a16="http://schemas.microsoft.com/office/drawing/2014/main" id="{DBED121D-47A4-4CB9-B309-B1AECBFD9C9B}"/>
              </a:ext>
            </a:extLst>
          </p:cNvPr>
          <p:cNvSpPr txBox="1"/>
          <p:nvPr/>
        </p:nvSpPr>
        <p:spPr>
          <a:xfrm>
            <a:off x="2585988" y="690698"/>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2" name="Group 31">
            <a:extLst>
              <a:ext uri="{FF2B5EF4-FFF2-40B4-BE49-F238E27FC236}">
                <a16:creationId xmlns:a16="http://schemas.microsoft.com/office/drawing/2014/main" id="{7676D059-3AF6-4054-81B3-751F549C92FF}"/>
              </a:ext>
            </a:extLst>
          </p:cNvPr>
          <p:cNvGrpSpPr/>
          <p:nvPr/>
        </p:nvGrpSpPr>
        <p:grpSpPr>
          <a:xfrm>
            <a:off x="1119585" y="1388263"/>
            <a:ext cx="8857961" cy="146197"/>
            <a:chOff x="1541788" y="1415318"/>
            <a:chExt cx="7957996" cy="146197"/>
          </a:xfrm>
        </p:grpSpPr>
        <p:grpSp>
          <p:nvGrpSpPr>
            <p:cNvPr id="33" name="Group 32">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5" name="Oval 34">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6" name="Oval 35">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Oval 36">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Oval 37">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9" name="Oval 38">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4" name="Straight Connector 33">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685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FDB6D-54C6-4775-B25A-E39AC785B72E}"/>
              </a:ext>
            </a:extLst>
          </p:cNvPr>
          <p:cNvSpPr txBox="1"/>
          <p:nvPr/>
        </p:nvSpPr>
        <p:spPr>
          <a:xfrm>
            <a:off x="941459" y="1470746"/>
            <a:ext cx="10578187" cy="461665"/>
          </a:xfrm>
          <a:prstGeom prst="rect">
            <a:avLst/>
          </a:prstGeom>
          <a:noFill/>
        </p:spPr>
        <p:txBody>
          <a:bodyPr wrap="square" rtlCol="0">
            <a:spAutoFit/>
          </a:bodyPr>
          <a:lstStyle/>
          <a:p>
            <a:endParaRPr lang="en-US" sz="2400" i="1" dirty="0">
              <a:solidFill>
                <a:srgbClr val="0070C0"/>
              </a:solidFill>
              <a:latin typeface="Arial" panose="020B0604020202020204" pitchFamily="34" charset="0"/>
              <a:cs typeface="Arial" panose="020B0604020202020204" pitchFamily="34" charset="0"/>
            </a:endParaRPr>
          </a:p>
        </p:txBody>
      </p:sp>
      <p:sp>
        <p:nvSpPr>
          <p:cNvPr id="28" name="Rectangle 27"/>
          <p:cNvSpPr/>
          <p:nvPr/>
        </p:nvSpPr>
        <p:spPr>
          <a:xfrm>
            <a:off x="941458" y="1701578"/>
            <a:ext cx="10375725" cy="4755148"/>
          </a:xfrm>
          <a:prstGeom prst="rect">
            <a:avLst/>
          </a:prstGeom>
        </p:spPr>
        <p:txBody>
          <a:bodyPr wrap="square">
            <a:spAutoFit/>
          </a:bodyPr>
          <a:lstStyle/>
          <a:p>
            <a:pPr algn="just">
              <a:spcBef>
                <a:spcPts val="600"/>
              </a:spcBef>
              <a:spcAft>
                <a:spcPts val="600"/>
              </a:spcAft>
              <a:defRPr/>
            </a:pPr>
            <a:r>
              <a:rPr lang="en-US" sz="2200" b="1">
                <a:solidFill>
                  <a:srgbClr val="C00000"/>
                </a:solidFill>
                <a:latin typeface="Arial" panose="020B0604020202020204" pitchFamily="34" charset="0"/>
                <a:cs typeface="Arial" panose="020B0604020202020204" pitchFamily="34" charset="0"/>
              </a:rPr>
              <a:t>3. Xây dựng báo cáo tại đại hội </a:t>
            </a:r>
            <a:r>
              <a:rPr lang="en-US" sz="2200" i="1">
                <a:solidFill>
                  <a:srgbClr val="0070C0"/>
                </a:solidFill>
                <a:latin typeface="Arial" panose="020B0604020202020204" pitchFamily="34" charset="0"/>
                <a:cs typeface="Arial" panose="020B0604020202020204" pitchFamily="34" charset="0"/>
              </a:rPr>
              <a:t>(HD 16 ngày 7/11/2022 của CĐGD VN)</a:t>
            </a:r>
          </a:p>
          <a:p>
            <a:pPr algn="just">
              <a:spcBef>
                <a:spcPts val="600"/>
              </a:spcBef>
              <a:spcAft>
                <a:spcPts val="600"/>
              </a:spcAft>
              <a:defRPr/>
            </a:pPr>
            <a:r>
              <a:rPr lang="en-US" sz="2200" b="1" i="1">
                <a:solidFill>
                  <a:srgbClr val="C00000"/>
                </a:solidFill>
                <a:latin typeface="Arial" panose="020B0604020202020204" pitchFamily="34" charset="0"/>
                <a:cs typeface="Arial" panose="020B0604020202020204" pitchFamily="34" charset="0"/>
              </a:rPr>
              <a:t>* Tên báo cáo: </a:t>
            </a:r>
          </a:p>
          <a:p>
            <a:pPr algn="just">
              <a:spcBef>
                <a:spcPts val="600"/>
              </a:spcBef>
              <a:spcAft>
                <a:spcPts val="600"/>
              </a:spcAft>
              <a:defRPr/>
            </a:pPr>
            <a:r>
              <a:rPr lang="en-US" sz="2200">
                <a:solidFill>
                  <a:srgbClr val="0070C0"/>
                </a:solidFill>
                <a:latin typeface="Arial" panose="020B0604020202020204" pitchFamily="34" charset="0"/>
                <a:cs typeface="Arial" panose="020B0604020202020204" pitchFamily="34" charset="0"/>
              </a:rPr>
              <a:t>Báo cáo của Ban Chấp hành công đoàn….. khóa…. tại Đại hội khóa…. nhiệm kỳ….</a:t>
            </a:r>
          </a:p>
          <a:p>
            <a:pPr algn="just">
              <a:spcBef>
                <a:spcPts val="600"/>
              </a:spcBef>
              <a:spcAft>
                <a:spcPts val="600"/>
              </a:spcAft>
              <a:defRPr/>
            </a:pPr>
            <a:r>
              <a:rPr lang="en-US" sz="2200" b="1" i="1">
                <a:solidFill>
                  <a:srgbClr val="C00000"/>
                </a:solidFill>
                <a:latin typeface="Arial" panose="020B0604020202020204" pitchFamily="34" charset="0"/>
                <a:cs typeface="Arial" panose="020B0604020202020204" pitchFamily="34" charset="0"/>
              </a:rPr>
              <a:t>* Cấu trúc báo cáo:</a:t>
            </a:r>
          </a:p>
          <a:p>
            <a:pPr algn="just">
              <a:spcBef>
                <a:spcPts val="600"/>
              </a:spcBef>
              <a:spcAft>
                <a:spcPts val="600"/>
              </a:spcAft>
              <a:defRPr/>
            </a:pPr>
            <a:r>
              <a:rPr lang="en-US" sz="2200">
                <a:solidFill>
                  <a:srgbClr val="0070C0"/>
                </a:solidFill>
                <a:latin typeface="Arial" panose="020B0604020202020204" pitchFamily="34" charset="0"/>
                <a:cs typeface="Arial" panose="020B0604020202020204" pitchFamily="34" charset="0"/>
              </a:rPr>
              <a:t>- Phần thứ nhất: Khái quát bối cảnh diễn ra đại hội</a:t>
            </a:r>
          </a:p>
          <a:p>
            <a:pPr algn="just">
              <a:spcBef>
                <a:spcPts val="600"/>
              </a:spcBef>
              <a:spcAft>
                <a:spcPts val="600"/>
              </a:spcAft>
              <a:defRPr/>
            </a:pPr>
            <a:r>
              <a:rPr lang="en-US" sz="2200">
                <a:solidFill>
                  <a:srgbClr val="0070C0"/>
                </a:solidFill>
                <a:latin typeface="Arial" panose="020B0604020202020204" pitchFamily="34" charset="0"/>
                <a:cs typeface="Arial" panose="020B0604020202020204" pitchFamily="34" charset="0"/>
              </a:rPr>
              <a:t>- Phần thứ hai: Tình hình đội ngũ, đặc điểm của cơ quan, đơn vị và kết quả thực hiện nghị quyết đại hội nhiệm kỳ qua.</a:t>
            </a:r>
          </a:p>
          <a:p>
            <a:pPr algn="just">
              <a:spcBef>
                <a:spcPts val="600"/>
              </a:spcBef>
              <a:spcAft>
                <a:spcPts val="600"/>
              </a:spcAft>
              <a:defRPr/>
            </a:pPr>
            <a:r>
              <a:rPr lang="en-US" sz="2200">
                <a:solidFill>
                  <a:srgbClr val="0070C0"/>
                </a:solidFill>
                <a:latin typeface="Arial" panose="020B0604020202020204" pitchFamily="34" charset="0"/>
                <a:cs typeface="Arial" panose="020B0604020202020204" pitchFamily="34" charset="0"/>
              </a:rPr>
              <a:t>- Phần thứ ba: Mục tiêu, phương hướng nhiệm vụ và các giải pháp hoạt động công đoàn nhiệm kỳ mới; kiến nghị, đề xuất</a:t>
            </a:r>
          </a:p>
          <a:p>
            <a:pPr algn="ctr">
              <a:defRPr/>
            </a:pPr>
            <a:endParaRPr lang="en-US">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40CB0CAC-B5D0-4D87-9F15-67E66CC34410}"/>
              </a:ext>
            </a:extLst>
          </p:cNvPr>
          <p:cNvGrpSpPr/>
          <p:nvPr/>
        </p:nvGrpSpPr>
        <p:grpSpPr>
          <a:xfrm>
            <a:off x="1160447" y="510943"/>
            <a:ext cx="1035189" cy="769441"/>
            <a:chOff x="4641958" y="2205124"/>
            <a:chExt cx="1126772" cy="825394"/>
          </a:xfrm>
        </p:grpSpPr>
        <p:sp>
          <p:nvSpPr>
            <p:cNvPr id="27" name="TextBox 26">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29" name="Oval 28">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0" name="TextBox 29">
            <a:extLst>
              <a:ext uri="{FF2B5EF4-FFF2-40B4-BE49-F238E27FC236}">
                <a16:creationId xmlns:a16="http://schemas.microsoft.com/office/drawing/2014/main" id="{DBED121D-47A4-4CB9-B309-B1AECBFD9C9B}"/>
              </a:ext>
            </a:extLst>
          </p:cNvPr>
          <p:cNvSpPr txBox="1"/>
          <p:nvPr/>
        </p:nvSpPr>
        <p:spPr>
          <a:xfrm>
            <a:off x="2585988" y="690698"/>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1" name="Group 30">
            <a:extLst>
              <a:ext uri="{FF2B5EF4-FFF2-40B4-BE49-F238E27FC236}">
                <a16:creationId xmlns:a16="http://schemas.microsoft.com/office/drawing/2014/main" id="{7676D059-3AF6-4054-81B3-751F549C92FF}"/>
              </a:ext>
            </a:extLst>
          </p:cNvPr>
          <p:cNvGrpSpPr/>
          <p:nvPr/>
        </p:nvGrpSpPr>
        <p:grpSpPr>
          <a:xfrm>
            <a:off x="1119585" y="1388263"/>
            <a:ext cx="8857961" cy="146197"/>
            <a:chOff x="1541788" y="1415318"/>
            <a:chExt cx="7957996" cy="146197"/>
          </a:xfrm>
        </p:grpSpPr>
        <p:grpSp>
          <p:nvGrpSpPr>
            <p:cNvPr id="32" name="Group 31">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4" name="Oval 33">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5" name="Oval 34">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6" name="Oval 35">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Oval 36">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Oval 37">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3" name="Straight Connector 32">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152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FDB6D-54C6-4775-B25A-E39AC785B72E}"/>
              </a:ext>
            </a:extLst>
          </p:cNvPr>
          <p:cNvSpPr txBox="1"/>
          <p:nvPr/>
        </p:nvSpPr>
        <p:spPr>
          <a:xfrm>
            <a:off x="941459" y="1470746"/>
            <a:ext cx="10578187" cy="461665"/>
          </a:xfrm>
          <a:prstGeom prst="rect">
            <a:avLst/>
          </a:prstGeom>
          <a:noFill/>
        </p:spPr>
        <p:txBody>
          <a:bodyPr wrap="square" rtlCol="0">
            <a:spAutoFit/>
          </a:bodyPr>
          <a:lstStyle/>
          <a:p>
            <a:endParaRPr lang="en-US" sz="2400" i="1" dirty="0">
              <a:solidFill>
                <a:srgbClr val="0070C0"/>
              </a:solidFill>
              <a:latin typeface="Arial" panose="020B0604020202020204" pitchFamily="34" charset="0"/>
              <a:cs typeface="Arial" panose="020B0604020202020204" pitchFamily="34" charset="0"/>
            </a:endParaRPr>
          </a:p>
        </p:txBody>
      </p:sp>
      <p:sp>
        <p:nvSpPr>
          <p:cNvPr id="28" name="Rectangle 27"/>
          <p:cNvSpPr/>
          <p:nvPr/>
        </p:nvSpPr>
        <p:spPr>
          <a:xfrm>
            <a:off x="1022884" y="1589496"/>
            <a:ext cx="10272252" cy="3908762"/>
          </a:xfrm>
          <a:prstGeom prst="rect">
            <a:avLst/>
          </a:prstGeom>
        </p:spPr>
        <p:txBody>
          <a:bodyPr wrap="square">
            <a:spAutoFit/>
          </a:bodyPr>
          <a:lstStyle/>
          <a:p>
            <a:pPr algn="just">
              <a:spcBef>
                <a:spcPts val="600"/>
              </a:spcBef>
              <a:spcAft>
                <a:spcPts val="600"/>
              </a:spcAft>
              <a:defRPr/>
            </a:pPr>
            <a:r>
              <a:rPr lang="en-US" sz="2200" b="1" i="1">
                <a:solidFill>
                  <a:srgbClr val="C00000"/>
                </a:solidFill>
                <a:latin typeface="Arial" panose="020B0604020202020204" pitchFamily="34" charset="0"/>
                <a:cs typeface="Arial" panose="020B0604020202020204" pitchFamily="34" charset="0"/>
              </a:rPr>
              <a:t>* Yêu cầu của báo cáo:</a:t>
            </a:r>
          </a:p>
          <a:p>
            <a:pPr algn="just">
              <a:spcBef>
                <a:spcPts val="600"/>
              </a:spcBef>
              <a:spcAft>
                <a:spcPts val="600"/>
              </a:spcAft>
              <a:defRPr/>
            </a:pPr>
            <a:r>
              <a:rPr lang="en-US" sz="2200">
                <a:solidFill>
                  <a:srgbClr val="0070C0"/>
                </a:solidFill>
                <a:latin typeface="Arial" panose="020B0604020202020204" pitchFamily="34" charset="0"/>
                <a:cs typeface="Arial" panose="020B0604020202020204" pitchFamily="34" charset="0"/>
              </a:rPr>
              <a:t>- Báo cáo phải ngắn gọn, bố cục khoa học, có tính khái quát cao; </a:t>
            </a:r>
          </a:p>
          <a:p>
            <a:pPr algn="just">
              <a:spcBef>
                <a:spcPts val="600"/>
              </a:spcBef>
              <a:spcAft>
                <a:spcPts val="600"/>
              </a:spcAft>
              <a:defRPr/>
            </a:pPr>
            <a:r>
              <a:rPr lang="en-US" sz="2200">
                <a:solidFill>
                  <a:srgbClr val="0070C0"/>
                </a:solidFill>
                <a:latin typeface="Arial" panose="020B0604020202020204" pitchFamily="34" charset="0"/>
                <a:cs typeface="Arial" panose="020B0604020202020204" pitchFamily="34" charset="0"/>
              </a:rPr>
              <a:t>- Đánh giá khách quan, toàn diện việc triển khai, tổ chức thực hiện nghị quyết đại hội công đoàn cấp mình và triển khai thực hiện NQ đại hội công đoàn cấp trên; </a:t>
            </a:r>
          </a:p>
          <a:p>
            <a:pPr algn="just">
              <a:spcBef>
                <a:spcPts val="600"/>
              </a:spcBef>
              <a:spcAft>
                <a:spcPts val="600"/>
              </a:spcAft>
              <a:defRPr/>
            </a:pPr>
            <a:r>
              <a:rPr lang="en-US" sz="2200">
                <a:solidFill>
                  <a:srgbClr val="0070C0"/>
                </a:solidFill>
                <a:latin typeface="Arial" panose="020B0604020202020204" pitchFamily="34" charset="0"/>
                <a:cs typeface="Arial" panose="020B0604020202020204" pitchFamily="34" charset="0"/>
              </a:rPr>
              <a:t>- Kết quả thực hiện các chỉ tiêu nhiệm kỳ; </a:t>
            </a:r>
          </a:p>
          <a:p>
            <a:pPr algn="just">
              <a:spcBef>
                <a:spcPts val="600"/>
              </a:spcBef>
              <a:spcAft>
                <a:spcPts val="600"/>
              </a:spcAft>
              <a:defRPr/>
            </a:pPr>
            <a:r>
              <a:rPr lang="en-US" sz="2200">
                <a:solidFill>
                  <a:srgbClr val="0070C0"/>
                </a:solidFill>
                <a:latin typeface="Arial" panose="020B0604020202020204" pitchFamily="34" charset="0"/>
                <a:cs typeface="Arial" panose="020B0604020202020204" pitchFamily="34" charset="0"/>
              </a:rPr>
              <a:t>- Chỉ ra những mô hình mới, cách làm hay và hiệu quả; những hạn chế, nguyên nhân, đặc biệt là những hạn chế, nguyên nhân chủ quan; rút ra bài học kinh nghiệm;</a:t>
            </a:r>
          </a:p>
          <a:p>
            <a:pPr algn="just">
              <a:spcBef>
                <a:spcPts val="600"/>
              </a:spcBef>
              <a:spcAft>
                <a:spcPts val="600"/>
              </a:spcAft>
              <a:defRPr/>
            </a:pPr>
            <a:r>
              <a:rPr lang="en-US" sz="2200">
                <a:solidFill>
                  <a:srgbClr val="0070C0"/>
                </a:solidFill>
                <a:latin typeface="Arial" panose="020B0604020202020204" pitchFamily="34" charset="0"/>
                <a:cs typeface="Arial" panose="020B0604020202020204" pitchFamily="34" charset="0"/>
              </a:rPr>
              <a:t>- Có số liệu minh họa.</a:t>
            </a:r>
          </a:p>
        </p:txBody>
      </p:sp>
      <p:grpSp>
        <p:nvGrpSpPr>
          <p:cNvPr id="18" name="Group 17">
            <a:extLst>
              <a:ext uri="{FF2B5EF4-FFF2-40B4-BE49-F238E27FC236}">
                <a16:creationId xmlns:a16="http://schemas.microsoft.com/office/drawing/2014/main" id="{40CB0CAC-B5D0-4D87-9F15-67E66CC34410}"/>
              </a:ext>
            </a:extLst>
          </p:cNvPr>
          <p:cNvGrpSpPr/>
          <p:nvPr/>
        </p:nvGrpSpPr>
        <p:grpSpPr>
          <a:xfrm>
            <a:off x="1243572" y="415943"/>
            <a:ext cx="1035189" cy="769441"/>
            <a:chOff x="4641958" y="2205124"/>
            <a:chExt cx="1126772" cy="825394"/>
          </a:xfrm>
        </p:grpSpPr>
        <p:sp>
          <p:nvSpPr>
            <p:cNvPr id="27" name="TextBox 26">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29" name="Oval 28">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0" name="TextBox 29">
            <a:extLst>
              <a:ext uri="{FF2B5EF4-FFF2-40B4-BE49-F238E27FC236}">
                <a16:creationId xmlns:a16="http://schemas.microsoft.com/office/drawing/2014/main" id="{DBED121D-47A4-4CB9-B309-B1AECBFD9C9B}"/>
              </a:ext>
            </a:extLst>
          </p:cNvPr>
          <p:cNvSpPr txBox="1"/>
          <p:nvPr/>
        </p:nvSpPr>
        <p:spPr>
          <a:xfrm>
            <a:off x="2669113" y="595698"/>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1" name="Group 30">
            <a:extLst>
              <a:ext uri="{FF2B5EF4-FFF2-40B4-BE49-F238E27FC236}">
                <a16:creationId xmlns:a16="http://schemas.microsoft.com/office/drawing/2014/main" id="{7676D059-3AF6-4054-81B3-751F549C92FF}"/>
              </a:ext>
            </a:extLst>
          </p:cNvPr>
          <p:cNvGrpSpPr/>
          <p:nvPr/>
        </p:nvGrpSpPr>
        <p:grpSpPr>
          <a:xfrm>
            <a:off x="1202710" y="1293263"/>
            <a:ext cx="8857961" cy="146197"/>
            <a:chOff x="1541788" y="1415318"/>
            <a:chExt cx="7957996" cy="146197"/>
          </a:xfrm>
        </p:grpSpPr>
        <p:grpSp>
          <p:nvGrpSpPr>
            <p:cNvPr id="32" name="Group 31">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4" name="Oval 33">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5" name="Oval 34">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6" name="Oval 35">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Oval 36">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Oval 37">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3" name="Straight Connector 32">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808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EFDB6D-54C6-4775-B25A-E39AC785B72E}"/>
              </a:ext>
            </a:extLst>
          </p:cNvPr>
          <p:cNvSpPr txBox="1"/>
          <p:nvPr/>
        </p:nvSpPr>
        <p:spPr>
          <a:xfrm>
            <a:off x="941459" y="1470746"/>
            <a:ext cx="10578187" cy="461665"/>
          </a:xfrm>
          <a:prstGeom prst="rect">
            <a:avLst/>
          </a:prstGeom>
          <a:noFill/>
        </p:spPr>
        <p:txBody>
          <a:bodyPr wrap="square" rtlCol="0">
            <a:spAutoFit/>
          </a:bodyPr>
          <a:lstStyle/>
          <a:p>
            <a:endParaRPr lang="en-US" sz="2400" i="1" dirty="0">
              <a:solidFill>
                <a:srgbClr val="0070C0"/>
              </a:solidFill>
              <a:latin typeface="Arial" panose="020B0604020202020204" pitchFamily="34" charset="0"/>
              <a:cs typeface="Arial" panose="020B0604020202020204" pitchFamily="34" charset="0"/>
            </a:endParaRPr>
          </a:p>
        </p:txBody>
      </p:sp>
      <p:sp>
        <p:nvSpPr>
          <p:cNvPr id="29" name="Rectangle 28"/>
          <p:cNvSpPr/>
          <p:nvPr/>
        </p:nvSpPr>
        <p:spPr>
          <a:xfrm>
            <a:off x="1022883" y="1932411"/>
            <a:ext cx="10068669" cy="3584379"/>
          </a:xfrm>
          <a:prstGeom prst="rect">
            <a:avLst/>
          </a:prstGeom>
        </p:spPr>
        <p:txBody>
          <a:bodyPr wrap="square">
            <a:spAutoFit/>
          </a:bodyPr>
          <a:lstStyle/>
          <a:p>
            <a:pPr algn="just">
              <a:lnSpc>
                <a:spcPct val="150000"/>
              </a:lnSpc>
              <a:defRPr/>
            </a:pPr>
            <a:r>
              <a:rPr lang="en-US" sz="2200" b="1" i="1">
                <a:solidFill>
                  <a:srgbClr val="C00000"/>
                </a:solidFill>
                <a:latin typeface="Arial" panose="020B0604020202020204" pitchFamily="34" charset="0"/>
                <a:cs typeface="Arial" panose="020B0604020202020204" pitchFamily="34" charset="0"/>
              </a:rPr>
              <a:t>* Yêu cầu của báo cáo (tiếp):</a:t>
            </a:r>
          </a:p>
          <a:p>
            <a:pPr algn="just">
              <a:lnSpc>
                <a:spcPct val="150000"/>
              </a:lnSpc>
              <a:defRPr/>
            </a:pPr>
            <a:r>
              <a:rPr lang="en-US" sz="2200">
                <a:solidFill>
                  <a:srgbClr val="0070C0"/>
                </a:solidFill>
                <a:latin typeface="Arial" panose="020B0604020202020204" pitchFamily="34" charset="0"/>
                <a:cs typeface="Arial" panose="020B0604020202020204" pitchFamily="34" charset="0"/>
              </a:rPr>
              <a:t>- Mục tiêu, phương hướng nhiệm vụ nhiệm kỳ tới cần quán triệt quan điểm chỉ đạo theo tinh thần NQ số 02 của Bộ CT về đổi mới hoạt động công đoàn; nhiệm vụ và quyền hạn của công đoàn theo Điều lệ; nghị quyết, chủ trương của cấp ủy Đảng, nhiệm vụ chính trị của đơn vị.</a:t>
            </a:r>
          </a:p>
          <a:p>
            <a:pPr algn="just">
              <a:lnSpc>
                <a:spcPct val="150000"/>
              </a:lnSpc>
              <a:defRPr/>
            </a:pPr>
            <a:r>
              <a:rPr lang="en-US" sz="2200">
                <a:solidFill>
                  <a:srgbClr val="0070C0"/>
                </a:solidFill>
                <a:latin typeface="Arial" panose="020B0604020202020204" pitchFamily="34" charset="0"/>
                <a:cs typeface="Arial" panose="020B0604020202020204" pitchFamily="34" charset="0"/>
              </a:rPr>
              <a:t>- Việc thảo luận, đóng góp ý kiến cho dự thảo báo cáo phải được tiến hành nghiêm túc, trên tinh thần thẳng thắn và trách nhiệm, nội dung phải cụ thể.</a:t>
            </a:r>
          </a:p>
        </p:txBody>
      </p:sp>
      <p:grpSp>
        <p:nvGrpSpPr>
          <p:cNvPr id="18" name="Group 17">
            <a:extLst>
              <a:ext uri="{FF2B5EF4-FFF2-40B4-BE49-F238E27FC236}">
                <a16:creationId xmlns:a16="http://schemas.microsoft.com/office/drawing/2014/main" id="{40CB0CAC-B5D0-4D87-9F15-67E66CC34410}"/>
              </a:ext>
            </a:extLst>
          </p:cNvPr>
          <p:cNvGrpSpPr/>
          <p:nvPr/>
        </p:nvGrpSpPr>
        <p:grpSpPr>
          <a:xfrm>
            <a:off x="1433572" y="546568"/>
            <a:ext cx="1035189" cy="769441"/>
            <a:chOff x="4641958" y="2205124"/>
            <a:chExt cx="1126772" cy="825394"/>
          </a:xfrm>
        </p:grpSpPr>
        <p:sp>
          <p:nvSpPr>
            <p:cNvPr id="27" name="TextBox 26">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28" name="Oval 27">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0" name="TextBox 29">
            <a:extLst>
              <a:ext uri="{FF2B5EF4-FFF2-40B4-BE49-F238E27FC236}">
                <a16:creationId xmlns:a16="http://schemas.microsoft.com/office/drawing/2014/main" id="{DBED121D-47A4-4CB9-B309-B1AECBFD9C9B}"/>
              </a:ext>
            </a:extLst>
          </p:cNvPr>
          <p:cNvSpPr txBox="1"/>
          <p:nvPr/>
        </p:nvSpPr>
        <p:spPr>
          <a:xfrm>
            <a:off x="2859113" y="726323"/>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1" name="Group 30">
            <a:extLst>
              <a:ext uri="{FF2B5EF4-FFF2-40B4-BE49-F238E27FC236}">
                <a16:creationId xmlns:a16="http://schemas.microsoft.com/office/drawing/2014/main" id="{7676D059-3AF6-4054-81B3-751F549C92FF}"/>
              </a:ext>
            </a:extLst>
          </p:cNvPr>
          <p:cNvGrpSpPr/>
          <p:nvPr/>
        </p:nvGrpSpPr>
        <p:grpSpPr>
          <a:xfrm>
            <a:off x="1392710" y="1423888"/>
            <a:ext cx="8857961" cy="146197"/>
            <a:chOff x="1541788" y="1415318"/>
            <a:chExt cx="7957996" cy="146197"/>
          </a:xfrm>
        </p:grpSpPr>
        <p:grpSp>
          <p:nvGrpSpPr>
            <p:cNvPr id="32" name="Group 31">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4" name="Oval 33">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5" name="Oval 34">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6" name="Oval 35">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Oval 36">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Oval 37">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3" name="Straight Connector 32">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3274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193186A-FF35-6C2E-D8D4-1FE7899B6E61}"/>
              </a:ext>
            </a:extLst>
          </p:cNvPr>
          <p:cNvSpPr txBox="1"/>
          <p:nvPr/>
        </p:nvSpPr>
        <p:spPr>
          <a:xfrm>
            <a:off x="1116282" y="2197267"/>
            <a:ext cx="10429728" cy="3239348"/>
          </a:xfrm>
          <a:prstGeom prst="rect">
            <a:avLst/>
          </a:prstGeom>
          <a:noFill/>
        </p:spPr>
        <p:txBody>
          <a:bodyPr wrap="square" rtlCol="0">
            <a:spAutoFit/>
          </a:bodyPr>
          <a:lstStyle/>
          <a:p>
            <a:pPr>
              <a:spcBef>
                <a:spcPts val="300"/>
              </a:spcBef>
              <a:spcAft>
                <a:spcPts val="300"/>
              </a:spcAft>
            </a:pPr>
            <a:r>
              <a:rPr lang="en-US" sz="2200" b="1" i="1">
                <a:solidFill>
                  <a:srgbClr val="C00000"/>
                </a:solidFill>
                <a:latin typeface="Arial" panose="020B0604020202020204" pitchFamily="34" charset="0"/>
                <a:cs typeface="Arial" panose="020B0604020202020204" pitchFamily="34" charset="0"/>
              </a:rPr>
              <a:t>4.1. Thành lập Tiểu ban nhân sự</a:t>
            </a:r>
          </a:p>
          <a:p>
            <a:pPr>
              <a:spcBef>
                <a:spcPts val="300"/>
              </a:spcBef>
              <a:spcAft>
                <a:spcPts val="300"/>
              </a:spcAft>
            </a:pPr>
            <a:r>
              <a:rPr lang="en-US" sz="2200" b="1">
                <a:solidFill>
                  <a:srgbClr val="0070C0"/>
                </a:solidFill>
                <a:latin typeface="Arial" panose="020B0604020202020204" pitchFamily="34" charset="0"/>
                <a:cs typeface="Arial" panose="020B0604020202020204" pitchFamily="34" charset="0"/>
              </a:rPr>
              <a:t>* Thành </a:t>
            </a:r>
            <a:r>
              <a:rPr lang="en-US" sz="2200" b="1" dirty="0" err="1">
                <a:solidFill>
                  <a:srgbClr val="0070C0"/>
                </a:solidFill>
                <a:latin typeface="Arial" panose="020B0604020202020204" pitchFamily="34" charset="0"/>
                <a:cs typeface="Arial" panose="020B0604020202020204" pitchFamily="34" charset="0"/>
              </a:rPr>
              <a:t>phần</a:t>
            </a:r>
            <a:r>
              <a:rPr lang="en-US" sz="2200" b="1" dirty="0">
                <a:solidFill>
                  <a:srgbClr val="0070C0"/>
                </a:solidFill>
                <a:latin typeface="Arial" panose="020B0604020202020204" pitchFamily="34" charset="0"/>
                <a:cs typeface="Arial" panose="020B0604020202020204" pitchFamily="34" charset="0"/>
              </a:rPr>
              <a:t>:</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từ</a:t>
            </a:r>
            <a:r>
              <a:rPr lang="en-US" sz="2200" dirty="0">
                <a:solidFill>
                  <a:srgbClr val="0070C0"/>
                </a:solidFill>
                <a:latin typeface="Arial" panose="020B0604020202020204" pitchFamily="34" charset="0"/>
                <a:cs typeface="Arial" panose="020B0604020202020204" pitchFamily="34" charset="0"/>
              </a:rPr>
              <a:t> 3 </a:t>
            </a:r>
            <a:r>
              <a:rPr lang="en-US" sz="2200" dirty="0" err="1">
                <a:solidFill>
                  <a:srgbClr val="0070C0"/>
                </a:solidFill>
                <a:latin typeface="Arial" panose="020B0604020202020204" pitchFamily="34" charset="0"/>
                <a:cs typeface="Arial" panose="020B0604020202020204" pitchFamily="34" charset="0"/>
              </a:rPr>
              <a:t>đến</a:t>
            </a:r>
            <a:r>
              <a:rPr lang="en-US" sz="2200" dirty="0">
                <a:solidFill>
                  <a:srgbClr val="0070C0"/>
                </a:solidFill>
                <a:latin typeface="Arial" panose="020B0604020202020204" pitchFamily="34" charset="0"/>
                <a:cs typeface="Arial" panose="020B0604020202020204" pitchFamily="34" charset="0"/>
              </a:rPr>
              <a:t> 7 </a:t>
            </a:r>
            <a:r>
              <a:rPr lang="en-US" sz="2200" dirty="0" err="1">
                <a:solidFill>
                  <a:srgbClr val="0070C0"/>
                </a:solidFill>
                <a:latin typeface="Arial" panose="020B0604020202020204" pitchFamily="34" charset="0"/>
                <a:cs typeface="Arial" panose="020B0604020202020204" pitchFamily="34" charset="0"/>
              </a:rPr>
              <a:t>người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gồm</a:t>
            </a:r>
            <a:r>
              <a:rPr lang="en-US" sz="2200" dirty="0">
                <a:solidFill>
                  <a:srgbClr val="0070C0"/>
                </a:solidFill>
                <a:latin typeface="Arial" panose="020B0604020202020204" pitchFamily="34" charset="0"/>
                <a:cs typeface="Arial" panose="020B0604020202020204" pitchFamily="34" charset="0"/>
              </a:rPr>
              <a:t>: </a:t>
            </a:r>
          </a:p>
          <a:p>
            <a:pPr>
              <a:spcBef>
                <a:spcPts val="600"/>
              </a:spcBef>
              <a:spcAft>
                <a:spcPts val="600"/>
              </a:spcAft>
            </a:pP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Chủ</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tịch</a:t>
            </a:r>
            <a:endParaRPr lang="en-US" sz="2200" i="1" dirty="0">
              <a:solidFill>
                <a:srgbClr val="0070C0"/>
              </a:solidFill>
              <a:latin typeface="Arial" panose="020B0604020202020204" pitchFamily="34" charset="0"/>
              <a:cs typeface="Arial" panose="020B0604020202020204" pitchFamily="34" charset="0"/>
            </a:endParaRPr>
          </a:p>
          <a:p>
            <a:pPr>
              <a:spcBef>
                <a:spcPts val="600"/>
              </a:spcBef>
              <a:spcAft>
                <a:spcPts val="600"/>
              </a:spcAft>
            </a:pP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Phó</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chủ</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tịch</a:t>
            </a:r>
            <a:endParaRPr lang="en-US" sz="2200" i="1" dirty="0">
              <a:solidFill>
                <a:srgbClr val="0070C0"/>
              </a:solidFill>
              <a:latin typeface="Arial" panose="020B0604020202020204" pitchFamily="34" charset="0"/>
              <a:cs typeface="Arial" panose="020B0604020202020204" pitchFamily="34" charset="0"/>
            </a:endParaRPr>
          </a:p>
          <a:p>
            <a:pPr>
              <a:spcBef>
                <a:spcPts val="600"/>
              </a:spcBef>
              <a:spcAft>
                <a:spcPts val="600"/>
              </a:spcAft>
            </a:pP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Chủ</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nhiệm</a:t>
            </a:r>
            <a:r>
              <a:rPr lang="en-US" sz="2200" i="1" dirty="0">
                <a:solidFill>
                  <a:srgbClr val="0070C0"/>
                </a:solidFill>
                <a:latin typeface="Arial" panose="020B0604020202020204" pitchFamily="34" charset="0"/>
                <a:cs typeface="Arial" panose="020B0604020202020204" pitchFamily="34" charset="0"/>
              </a:rPr>
              <a:t> UBKT</a:t>
            </a:r>
          </a:p>
          <a:p>
            <a:pPr>
              <a:spcBef>
                <a:spcPts val="600"/>
              </a:spcBef>
              <a:spcAft>
                <a:spcPts val="600"/>
              </a:spcAft>
            </a:pP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Một</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số</a:t>
            </a:r>
            <a:r>
              <a:rPr lang="en-US" sz="2200" i="1" dirty="0">
                <a:solidFill>
                  <a:srgbClr val="0070C0"/>
                </a:solidFill>
                <a:latin typeface="Arial" panose="020B0604020202020204" pitchFamily="34" charset="0"/>
                <a:cs typeface="Arial" panose="020B0604020202020204" pitchFamily="34" charset="0"/>
              </a:rPr>
              <a:t> UV </a:t>
            </a:r>
            <a:r>
              <a:rPr lang="en-US" sz="2200" i="1">
                <a:solidFill>
                  <a:srgbClr val="0070C0"/>
                </a:solidFill>
                <a:latin typeface="Arial" panose="020B0604020202020204" pitchFamily="34" charset="0"/>
                <a:cs typeface="Arial" panose="020B0604020202020204" pitchFamily="34" charset="0"/>
              </a:rPr>
              <a:t>BTV , </a:t>
            </a:r>
            <a:r>
              <a:rPr lang="en-US" sz="2200" i="1" dirty="0">
                <a:solidFill>
                  <a:srgbClr val="0070C0"/>
                </a:solidFill>
                <a:latin typeface="Arial" panose="020B0604020202020204" pitchFamily="34" charset="0"/>
                <a:cs typeface="Arial" panose="020B0604020202020204" pitchFamily="34" charset="0"/>
              </a:rPr>
              <a:t>BCH</a:t>
            </a:r>
          </a:p>
          <a:p>
            <a:pPr>
              <a:spcBef>
                <a:spcPts val="600"/>
              </a:spcBef>
              <a:spcAft>
                <a:spcPts val="600"/>
              </a:spcAft>
            </a:pPr>
            <a:r>
              <a:rPr lang="en-US" sz="2000" i="1" dirty="0">
                <a:solidFill>
                  <a:srgbClr val="0070C0"/>
                </a:solidFill>
                <a:latin typeface="Arial" panose="020B0604020202020204" pitchFamily="34" charset="0"/>
                <a:cs typeface="Arial" panose="020B0604020202020204" pitchFamily="34" charset="0"/>
              </a:rPr>
              <a:t>(đ/c </a:t>
            </a:r>
            <a:r>
              <a:rPr lang="en-US" sz="2000" i="1" err="1">
                <a:solidFill>
                  <a:srgbClr val="0070C0"/>
                </a:solidFill>
                <a:latin typeface="Arial" panose="020B0604020202020204" pitchFamily="34" charset="0"/>
                <a:cs typeface="Arial" panose="020B0604020202020204" pitchFamily="34" charset="0"/>
              </a:rPr>
              <a:t>Chủ</a:t>
            </a:r>
            <a:r>
              <a:rPr lang="en-US" sz="2000" i="1">
                <a:solidFill>
                  <a:srgbClr val="0070C0"/>
                </a:solidFill>
                <a:latin typeface="Arial" panose="020B0604020202020204" pitchFamily="34" charset="0"/>
                <a:cs typeface="Arial" panose="020B0604020202020204" pitchFamily="34" charset="0"/>
              </a:rPr>
              <a:t> tịch hoặc phó chủ tịch </a:t>
            </a:r>
            <a:r>
              <a:rPr lang="en-US" sz="2000" i="1" dirty="0" err="1">
                <a:solidFill>
                  <a:srgbClr val="0070C0"/>
                </a:solidFill>
                <a:latin typeface="Arial" panose="020B0604020202020204" pitchFamily="34" charset="0"/>
                <a:cs typeface="Arial" panose="020B0604020202020204" pitchFamily="34" charset="0"/>
              </a:rPr>
              <a:t>làm</a:t>
            </a:r>
            <a:r>
              <a:rPr lang="en-US" sz="2000" i="1" dirty="0">
                <a:solidFill>
                  <a:srgbClr val="0070C0"/>
                </a:solidFill>
                <a:latin typeface="Arial" panose="020B0604020202020204" pitchFamily="34" charset="0"/>
                <a:cs typeface="Arial" panose="020B0604020202020204" pitchFamily="34" charset="0"/>
              </a:rPr>
              <a:t> </a:t>
            </a:r>
            <a:r>
              <a:rPr lang="en-US" sz="2000" i="1" err="1">
                <a:solidFill>
                  <a:srgbClr val="0070C0"/>
                </a:solidFill>
                <a:latin typeface="Arial" panose="020B0604020202020204" pitchFamily="34" charset="0"/>
                <a:cs typeface="Arial" panose="020B0604020202020204" pitchFamily="34" charset="0"/>
              </a:rPr>
              <a:t>trưởng</a:t>
            </a:r>
            <a:r>
              <a:rPr lang="en-US" sz="2000" i="1">
                <a:solidFill>
                  <a:srgbClr val="0070C0"/>
                </a:solidFill>
                <a:latin typeface="Arial" panose="020B0604020202020204" pitchFamily="34" charset="0"/>
                <a:cs typeface="Arial" panose="020B0604020202020204" pitchFamily="34" charset="0"/>
              </a:rPr>
              <a:t> Tiêu ban)</a:t>
            </a:r>
            <a:endParaRPr lang="en-US" sz="2000" i="1" dirty="0">
              <a:solidFill>
                <a:srgbClr val="0070C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67472E4-5B54-A768-7D90-D7BC90BCFFEC}"/>
              </a:ext>
            </a:extLst>
          </p:cNvPr>
          <p:cNvSpPr txBox="1"/>
          <p:nvPr/>
        </p:nvSpPr>
        <p:spPr>
          <a:xfrm>
            <a:off x="1116282" y="1612021"/>
            <a:ext cx="10278108" cy="461665"/>
          </a:xfrm>
          <a:prstGeom prst="rect">
            <a:avLst/>
          </a:prstGeom>
          <a:noFill/>
        </p:spPr>
        <p:txBody>
          <a:bodyPr wrap="square" rtlCol="0">
            <a:spAutoFit/>
          </a:bodyPr>
          <a:lstStyle/>
          <a:p>
            <a:r>
              <a:rPr lang="en-US" sz="2400" b="1" dirty="0">
                <a:solidFill>
                  <a:srgbClr val="C00000"/>
                </a:solidFill>
                <a:latin typeface="Arial" panose="020B0604020202020204" pitchFamily="34" charset="0"/>
                <a:cs typeface="Arial" panose="020B0604020202020204" pitchFamily="34" charset="0"/>
              </a:rPr>
              <a:t>4</a:t>
            </a:r>
            <a:r>
              <a:rPr lang="en-US" sz="2400" b="1">
                <a:solidFill>
                  <a:srgbClr val="C00000"/>
                </a:solidFill>
                <a:latin typeface="Arial" panose="020B0604020202020204" pitchFamily="34" charset="0"/>
                <a:cs typeface="Arial" panose="020B0604020202020204" pitchFamily="34" charset="0"/>
              </a:rPr>
              <a:t>. Chuẩn bị nhân sự cho đại hội</a:t>
            </a:r>
            <a:endParaRPr lang="en-US" sz="2400" b="1" dirty="0">
              <a:solidFill>
                <a:srgbClr val="C00000"/>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40CB0CAC-B5D0-4D87-9F15-67E66CC34410}"/>
              </a:ext>
            </a:extLst>
          </p:cNvPr>
          <p:cNvGrpSpPr/>
          <p:nvPr/>
        </p:nvGrpSpPr>
        <p:grpSpPr>
          <a:xfrm>
            <a:off x="1457322" y="499068"/>
            <a:ext cx="1035189" cy="769441"/>
            <a:chOff x="4641958" y="2205124"/>
            <a:chExt cx="1126772" cy="825394"/>
          </a:xfrm>
        </p:grpSpPr>
        <p:sp>
          <p:nvSpPr>
            <p:cNvPr id="28" name="TextBox 27">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29" name="Oval 28">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0" name="TextBox 29">
            <a:extLst>
              <a:ext uri="{FF2B5EF4-FFF2-40B4-BE49-F238E27FC236}">
                <a16:creationId xmlns:a16="http://schemas.microsoft.com/office/drawing/2014/main" id="{DBED121D-47A4-4CB9-B309-B1AECBFD9C9B}"/>
              </a:ext>
            </a:extLst>
          </p:cNvPr>
          <p:cNvSpPr txBox="1"/>
          <p:nvPr/>
        </p:nvSpPr>
        <p:spPr>
          <a:xfrm>
            <a:off x="2882863" y="678823"/>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2" name="Group 31">
            <a:extLst>
              <a:ext uri="{FF2B5EF4-FFF2-40B4-BE49-F238E27FC236}">
                <a16:creationId xmlns:a16="http://schemas.microsoft.com/office/drawing/2014/main" id="{7676D059-3AF6-4054-81B3-751F549C92FF}"/>
              </a:ext>
            </a:extLst>
          </p:cNvPr>
          <p:cNvGrpSpPr/>
          <p:nvPr/>
        </p:nvGrpSpPr>
        <p:grpSpPr>
          <a:xfrm>
            <a:off x="1416460" y="1376388"/>
            <a:ext cx="8857961" cy="146197"/>
            <a:chOff x="1541788" y="1415318"/>
            <a:chExt cx="7957996" cy="146197"/>
          </a:xfrm>
        </p:grpSpPr>
        <p:grpSp>
          <p:nvGrpSpPr>
            <p:cNvPr id="34" name="Group 33">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6" name="Oval 35">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Oval 36">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Oval 37">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9" name="Oval 38">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0" name="Oval 39">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5" name="Straight Connector 34">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4395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193186A-FF35-6C2E-D8D4-1FE7899B6E61}"/>
              </a:ext>
            </a:extLst>
          </p:cNvPr>
          <p:cNvSpPr txBox="1"/>
          <p:nvPr/>
        </p:nvSpPr>
        <p:spPr>
          <a:xfrm>
            <a:off x="1033153" y="2197267"/>
            <a:ext cx="10512856" cy="3077766"/>
          </a:xfrm>
          <a:prstGeom prst="rect">
            <a:avLst/>
          </a:prstGeom>
          <a:noFill/>
        </p:spPr>
        <p:txBody>
          <a:bodyPr wrap="square" rtlCol="0">
            <a:spAutoFit/>
          </a:bodyPr>
          <a:lstStyle/>
          <a:p>
            <a:pPr>
              <a:spcBef>
                <a:spcPts val="600"/>
              </a:spcBef>
              <a:spcAft>
                <a:spcPts val="600"/>
              </a:spcAft>
            </a:pP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Chuẩn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bị</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nhân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sự</a:t>
            </a:r>
            <a:r>
              <a:rPr lang="en-US" sz="2200" dirty="0">
                <a:solidFill>
                  <a:srgbClr val="0070C0"/>
                </a:solidFill>
                <a:latin typeface="Arial" panose="020B0604020202020204" pitchFamily="34" charset="0"/>
                <a:cs typeface="Arial" panose="020B0604020202020204" pitchFamily="34" charset="0"/>
              </a:rPr>
              <a:t> BCH, BTV, UBKT </a:t>
            </a:r>
            <a:r>
              <a:rPr lang="en-US" sz="2200" dirty="0" err="1">
                <a:solidFill>
                  <a:srgbClr val="0070C0"/>
                </a:solidFill>
                <a:latin typeface="Arial" panose="020B0604020202020204" pitchFamily="34" charset="0"/>
                <a:cs typeface="Arial" panose="020B0604020202020204" pitchFamily="34" charset="0"/>
              </a:rPr>
              <a:t>và</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chức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chức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danh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trong</a:t>
            </a:r>
            <a:r>
              <a:rPr lang="en-US" sz="2200" dirty="0">
                <a:solidFill>
                  <a:srgbClr val="0070C0"/>
                </a:solidFill>
                <a:latin typeface="Arial" panose="020B0604020202020204" pitchFamily="34" charset="0"/>
                <a:cs typeface="Arial" panose="020B0604020202020204" pitchFamily="34" charset="0"/>
              </a:rPr>
              <a:t> BCH, UBKT; </a:t>
            </a:r>
            <a:r>
              <a:rPr lang="en-US" sz="2200" dirty="0" err="1">
                <a:solidFill>
                  <a:srgbClr val="0070C0"/>
                </a:solidFill>
                <a:latin typeface="Arial" panose="020B0604020202020204" pitchFamily="34" charset="0"/>
                <a:cs typeface="Arial" panose="020B0604020202020204" pitchFamily="34" charset="0"/>
              </a:rPr>
              <a:t>nhân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sự</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dự</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hội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đoàn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cấp</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trên</a:t>
            </a:r>
            <a:r>
              <a:rPr lang="en-US" sz="2200" dirty="0">
                <a:solidFill>
                  <a:srgbClr val="0070C0"/>
                </a:solidFill>
                <a:latin typeface="Arial" panose="020B0604020202020204" pitchFamily="34" charset="0"/>
                <a:cs typeface="Arial" panose="020B0604020202020204" pitchFamily="34" charset="0"/>
              </a:rPr>
              <a:t>.</a:t>
            </a:r>
          </a:p>
          <a:p>
            <a:pPr>
              <a:spcBef>
                <a:spcPts val="600"/>
              </a:spcBef>
              <a:spcAft>
                <a:spcPts val="600"/>
              </a:spcAft>
            </a:pP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Xây</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dựng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Đề</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án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nhân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sự</a:t>
            </a:r>
            <a:r>
              <a:rPr lang="en-US" sz="2200" dirty="0">
                <a:solidFill>
                  <a:srgbClr val="0070C0"/>
                </a:solidFill>
                <a:latin typeface="Arial" panose="020B0604020202020204" pitchFamily="34" charset="0"/>
                <a:cs typeface="Arial" panose="020B0604020202020204" pitchFamily="34" charset="0"/>
              </a:rPr>
              <a:t>.</a:t>
            </a:r>
          </a:p>
          <a:p>
            <a:pPr>
              <a:spcBef>
                <a:spcPts val="600"/>
              </a:spcBef>
              <a:spcAft>
                <a:spcPts val="600"/>
              </a:spcAft>
            </a:pP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Xây</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dựng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cơ</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cấu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số</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lượng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thành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phần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biểu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tham</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dự</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hội</a:t>
            </a:r>
            <a:r>
              <a:rPr lang="en-US" sz="2200" dirty="0">
                <a:solidFill>
                  <a:srgbClr val="0070C0"/>
                </a:solidFill>
                <a:latin typeface="Arial" panose="020B0604020202020204" pitchFamily="34" charset="0"/>
                <a:cs typeface="Arial" panose="020B0604020202020204" pitchFamily="34" charset="0"/>
              </a:rPr>
              <a:t>.</a:t>
            </a:r>
          </a:p>
          <a:p>
            <a:pPr>
              <a:spcBef>
                <a:spcPts val="600"/>
              </a:spcBef>
              <a:spcAft>
                <a:spcPts val="600"/>
              </a:spcAft>
            </a:pP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Tiếp</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nhận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hồ</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sơ</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của</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đoàn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cấp</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dưới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và</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tổng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hợp</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danh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sách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biểu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dự</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hội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nghiên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cứu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dự</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thảo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báo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cáo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thẩm</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tra</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tư</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cách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biểu</a:t>
            </a:r>
            <a:r>
              <a:rPr lang="en-US" sz="2200" dirty="0">
                <a:solidFill>
                  <a:srgbClr val="0070C0"/>
                </a:solidFill>
                <a:latin typeface="Arial" panose="020B0604020202020204" pitchFamily="34" charset="0"/>
                <a:cs typeface="Arial" panose="020B0604020202020204" pitchFamily="34" charset="0"/>
              </a:rPr>
              <a:t>.</a:t>
            </a:r>
          </a:p>
          <a:p>
            <a:pPr>
              <a:spcBef>
                <a:spcPts val="600"/>
              </a:spcBef>
              <a:spcAft>
                <a:spcPts val="600"/>
              </a:spcAft>
            </a:pP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Dự</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thảo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văn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bản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tài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liệu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phục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vụ</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tác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bầu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cử</a:t>
            </a:r>
            <a:r>
              <a:rPr lang="en-US" sz="2200" dirty="0">
                <a:solidFill>
                  <a:srgbClr val="0070C0"/>
                </a:solidFill>
                <a:latin typeface="Arial" panose="020B0604020202020204" pitchFamily="34" charset="0"/>
                <a:cs typeface="Arial" panose="020B0604020202020204" pitchFamily="34" charset="0"/>
              </a:rPr>
              <a:t>.</a:t>
            </a:r>
          </a:p>
        </p:txBody>
      </p:sp>
      <p:sp>
        <p:nvSpPr>
          <p:cNvPr id="33" name="TextBox 32">
            <a:extLst>
              <a:ext uri="{FF2B5EF4-FFF2-40B4-BE49-F238E27FC236}">
                <a16:creationId xmlns:a16="http://schemas.microsoft.com/office/drawing/2014/main" id="{367472E4-5B54-A768-7D90-D7BC90BCFFEC}"/>
              </a:ext>
            </a:extLst>
          </p:cNvPr>
          <p:cNvSpPr txBox="1"/>
          <p:nvPr/>
        </p:nvSpPr>
        <p:spPr>
          <a:xfrm>
            <a:off x="1033152" y="1612021"/>
            <a:ext cx="10361237" cy="461665"/>
          </a:xfrm>
          <a:prstGeom prst="rect">
            <a:avLst/>
          </a:prstGeom>
          <a:noFill/>
        </p:spPr>
        <p:txBody>
          <a:bodyPr wrap="square" rtlCol="0">
            <a:spAutoFit/>
          </a:bodyPr>
          <a:lstStyle/>
          <a:p>
            <a:r>
              <a:rPr lang="en-US" sz="2400" b="1" i="1">
                <a:solidFill>
                  <a:srgbClr val="C00000"/>
                </a:solidFill>
                <a:latin typeface="Arial" panose="020B0604020202020204" pitchFamily="34" charset="0"/>
                <a:cs typeface="Arial" panose="020B0604020202020204" pitchFamily="34" charset="0"/>
              </a:rPr>
              <a:t>4. 2</a:t>
            </a:r>
            <a:r>
              <a:rPr lang="en-US" sz="2400" b="1" i="1" dirty="0">
                <a:solidFill>
                  <a:srgbClr val="C00000"/>
                </a:solidFill>
                <a:latin typeface="Arial" panose="020B0604020202020204" pitchFamily="34" charset="0"/>
                <a:cs typeface="Arial" panose="020B0604020202020204" pitchFamily="34" charset="0"/>
              </a:rPr>
              <a:t>. </a:t>
            </a:r>
            <a:r>
              <a:rPr lang="en-US" sz="2400" b="1" i="1" dirty="0" err="1">
                <a:solidFill>
                  <a:srgbClr val="C00000"/>
                </a:solidFill>
                <a:latin typeface="Arial" panose="020B0604020202020204" pitchFamily="34" charset="0"/>
                <a:cs typeface="Arial" panose="020B0604020202020204" pitchFamily="34" charset="0"/>
              </a:rPr>
              <a:t>Nhiệm</a:t>
            </a:r>
            <a:r>
              <a:rPr lang="en-US" sz="2400" b="1" i="1" dirty="0">
                <a:solidFill>
                  <a:srgbClr val="C00000"/>
                </a:solidFill>
                <a:latin typeface="Arial" panose="020B0604020202020204" pitchFamily="34" charset="0"/>
                <a:cs typeface="Arial" panose="020B0604020202020204" pitchFamily="34" charset="0"/>
              </a:rPr>
              <a:t> </a:t>
            </a:r>
            <a:r>
              <a:rPr lang="en-US" sz="2400" b="1" i="1" dirty="0" err="1">
                <a:solidFill>
                  <a:srgbClr val="C00000"/>
                </a:solidFill>
                <a:latin typeface="Arial" panose="020B0604020202020204" pitchFamily="34" charset="0"/>
                <a:cs typeface="Arial" panose="020B0604020202020204" pitchFamily="34" charset="0"/>
              </a:rPr>
              <a:t>vụ</a:t>
            </a:r>
            <a:r>
              <a:rPr lang="en-US" sz="2400" b="1" i="1" dirty="0">
                <a:solidFill>
                  <a:srgbClr val="C00000"/>
                </a:solidFill>
                <a:latin typeface="Arial" panose="020B0604020202020204" pitchFamily="34" charset="0"/>
                <a:cs typeface="Arial" panose="020B0604020202020204" pitchFamily="34" charset="0"/>
              </a:rPr>
              <a:t> </a:t>
            </a:r>
            <a:r>
              <a:rPr lang="en-US" sz="2400" b="1" i="1" dirty="0" err="1">
                <a:solidFill>
                  <a:srgbClr val="C00000"/>
                </a:solidFill>
                <a:latin typeface="Arial" panose="020B0604020202020204" pitchFamily="34" charset="0"/>
                <a:cs typeface="Arial" panose="020B0604020202020204" pitchFamily="34" charset="0"/>
              </a:rPr>
              <a:t>của</a:t>
            </a:r>
            <a:r>
              <a:rPr lang="en-US" sz="2400" b="1" i="1" dirty="0">
                <a:solidFill>
                  <a:srgbClr val="C00000"/>
                </a:solidFill>
                <a:latin typeface="Arial" panose="020B0604020202020204" pitchFamily="34" charset="0"/>
                <a:cs typeface="Arial" panose="020B0604020202020204" pitchFamily="34" charset="0"/>
              </a:rPr>
              <a:t> </a:t>
            </a:r>
            <a:r>
              <a:rPr lang="en-US" sz="2400" b="1" i="1" dirty="0" err="1">
                <a:solidFill>
                  <a:srgbClr val="C00000"/>
                </a:solidFill>
                <a:latin typeface="Arial" panose="020B0604020202020204" pitchFamily="34" charset="0"/>
                <a:cs typeface="Arial" panose="020B0604020202020204" pitchFamily="34" charset="0"/>
              </a:rPr>
              <a:t>tiêu</a:t>
            </a:r>
            <a:r>
              <a:rPr lang="en-US" sz="2400" b="1" i="1" dirty="0">
                <a:solidFill>
                  <a:srgbClr val="C00000"/>
                </a:solidFill>
                <a:latin typeface="Arial" panose="020B0604020202020204" pitchFamily="34" charset="0"/>
                <a:cs typeface="Arial" panose="020B0604020202020204" pitchFamily="34" charset="0"/>
              </a:rPr>
              <a:t> ban </a:t>
            </a:r>
            <a:r>
              <a:rPr lang="en-US" sz="2400" b="1" i="1" dirty="0" err="1">
                <a:solidFill>
                  <a:srgbClr val="C00000"/>
                </a:solidFill>
                <a:latin typeface="Arial" panose="020B0604020202020204" pitchFamily="34" charset="0"/>
                <a:cs typeface="Arial" panose="020B0604020202020204" pitchFamily="34" charset="0"/>
              </a:rPr>
              <a:t>nhân</a:t>
            </a:r>
            <a:r>
              <a:rPr lang="en-US" sz="2400" b="1" i="1" dirty="0">
                <a:solidFill>
                  <a:srgbClr val="C00000"/>
                </a:solidFill>
                <a:latin typeface="Arial" panose="020B0604020202020204" pitchFamily="34" charset="0"/>
                <a:cs typeface="Arial" panose="020B0604020202020204" pitchFamily="34" charset="0"/>
              </a:rPr>
              <a:t> </a:t>
            </a:r>
            <a:r>
              <a:rPr lang="en-US" sz="2400" b="1" i="1" dirty="0" err="1">
                <a:solidFill>
                  <a:srgbClr val="C00000"/>
                </a:solidFill>
                <a:latin typeface="Arial" panose="020B0604020202020204" pitchFamily="34" charset="0"/>
                <a:cs typeface="Arial" panose="020B0604020202020204" pitchFamily="34" charset="0"/>
              </a:rPr>
              <a:t>sự</a:t>
            </a:r>
            <a:endParaRPr lang="en-US" sz="2400" b="1" i="1" dirty="0">
              <a:solidFill>
                <a:srgbClr val="C00000"/>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40CB0CAC-B5D0-4D87-9F15-67E66CC34410}"/>
              </a:ext>
            </a:extLst>
          </p:cNvPr>
          <p:cNvGrpSpPr/>
          <p:nvPr/>
        </p:nvGrpSpPr>
        <p:grpSpPr>
          <a:xfrm>
            <a:off x="1362322" y="475318"/>
            <a:ext cx="1035189" cy="769441"/>
            <a:chOff x="4641958" y="2205124"/>
            <a:chExt cx="1126772" cy="825394"/>
          </a:xfrm>
        </p:grpSpPr>
        <p:sp>
          <p:nvSpPr>
            <p:cNvPr id="28" name="TextBox 27">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29" name="Oval 28">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0" name="TextBox 29">
            <a:extLst>
              <a:ext uri="{FF2B5EF4-FFF2-40B4-BE49-F238E27FC236}">
                <a16:creationId xmlns:a16="http://schemas.microsoft.com/office/drawing/2014/main" id="{DBED121D-47A4-4CB9-B309-B1AECBFD9C9B}"/>
              </a:ext>
            </a:extLst>
          </p:cNvPr>
          <p:cNvSpPr txBox="1"/>
          <p:nvPr/>
        </p:nvSpPr>
        <p:spPr>
          <a:xfrm>
            <a:off x="2787863" y="655073"/>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2" name="Group 31">
            <a:extLst>
              <a:ext uri="{FF2B5EF4-FFF2-40B4-BE49-F238E27FC236}">
                <a16:creationId xmlns:a16="http://schemas.microsoft.com/office/drawing/2014/main" id="{7676D059-3AF6-4054-81B3-751F549C92FF}"/>
              </a:ext>
            </a:extLst>
          </p:cNvPr>
          <p:cNvGrpSpPr/>
          <p:nvPr/>
        </p:nvGrpSpPr>
        <p:grpSpPr>
          <a:xfrm>
            <a:off x="1321460" y="1352638"/>
            <a:ext cx="8857961" cy="146197"/>
            <a:chOff x="1541788" y="1415318"/>
            <a:chExt cx="7957996" cy="146197"/>
          </a:xfrm>
        </p:grpSpPr>
        <p:grpSp>
          <p:nvGrpSpPr>
            <p:cNvPr id="34" name="Group 33">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6" name="Oval 35">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Oval 36">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Oval 37">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9" name="Oval 38">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0" name="Oval 39">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5" name="Straight Connector 34">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888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367472E4-5B54-A768-7D90-D7BC90BCFFEC}"/>
              </a:ext>
            </a:extLst>
          </p:cNvPr>
          <p:cNvSpPr txBox="1"/>
          <p:nvPr/>
        </p:nvSpPr>
        <p:spPr>
          <a:xfrm>
            <a:off x="1331810" y="1528009"/>
            <a:ext cx="9803168"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4.3. xây dựng đề án nhân sự</a:t>
            </a:r>
            <a:endParaRPr lang="en-US" sz="2400" b="1" dirty="0">
              <a:solidFill>
                <a:srgbClr val="C00000"/>
              </a:solidFill>
              <a:latin typeface="Arial" panose="020B0604020202020204" pitchFamily="34" charset="0"/>
              <a:cs typeface="Arial" panose="020B0604020202020204" pitchFamily="34" charset="0"/>
            </a:endParaRPr>
          </a:p>
        </p:txBody>
      </p:sp>
      <p:sp>
        <p:nvSpPr>
          <p:cNvPr id="28" name="Rounded Rectangle 27"/>
          <p:cNvSpPr/>
          <p:nvPr/>
        </p:nvSpPr>
        <p:spPr>
          <a:xfrm>
            <a:off x="4472501" y="4019627"/>
            <a:ext cx="2899521" cy="19406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solidFill>
                  <a:schemeClr val="tx1"/>
                </a:solidFill>
                <a:latin typeface="Arial" panose="020B0604020202020204" pitchFamily="34" charset="0"/>
                <a:cs typeface="Arial" panose="020B0604020202020204" pitchFamily="34" charset="0"/>
              </a:rPr>
              <a:t>- Mục triêu, quan điểm xây dựng BCH</a:t>
            </a:r>
          </a:p>
          <a:p>
            <a:pPr eaLnBrk="1" fontAlgn="auto" hangingPunct="1">
              <a:spcBef>
                <a:spcPts val="0"/>
              </a:spcBef>
              <a:spcAft>
                <a:spcPts val="0"/>
              </a:spcAft>
              <a:defRPr/>
            </a:pPr>
            <a:r>
              <a:rPr lang="en-US">
                <a:solidFill>
                  <a:schemeClr val="tx1"/>
                </a:solidFill>
                <a:latin typeface="Arial" panose="020B0604020202020204" pitchFamily="34" charset="0"/>
                <a:cs typeface="Arial" panose="020B0604020202020204" pitchFamily="34" charset="0"/>
              </a:rPr>
              <a:t>- Tiêu chuẩn, điều kiện UV BCH</a:t>
            </a:r>
          </a:p>
          <a:p>
            <a:pPr eaLnBrk="1" fontAlgn="auto" hangingPunct="1">
              <a:spcBef>
                <a:spcPts val="0"/>
              </a:spcBef>
              <a:spcAft>
                <a:spcPts val="0"/>
              </a:spcAft>
              <a:defRPr/>
            </a:pPr>
            <a:r>
              <a:rPr lang="en-US">
                <a:solidFill>
                  <a:schemeClr val="tx1"/>
                </a:solidFill>
                <a:latin typeface="Arial" panose="020B0604020202020204" pitchFamily="34" charset="0"/>
                <a:cs typeface="Arial" panose="020B0604020202020204" pitchFamily="34" charset="0"/>
              </a:rPr>
              <a:t>- Số lượng, cơ cấu BCH</a:t>
            </a:r>
          </a:p>
        </p:txBody>
      </p:sp>
      <p:sp>
        <p:nvSpPr>
          <p:cNvPr id="35" name="Rounded Rectangle 34"/>
          <p:cNvSpPr/>
          <p:nvPr/>
        </p:nvSpPr>
        <p:spPr>
          <a:xfrm>
            <a:off x="751937" y="4019657"/>
            <a:ext cx="3153996" cy="19159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solidFill>
                  <a:schemeClr val="tx1"/>
                </a:solidFill>
                <a:latin typeface="Arial" panose="020B0604020202020204" pitchFamily="34" charset="0"/>
                <a:cs typeface="Arial" panose="020B0604020202020204" pitchFamily="34" charset="0"/>
              </a:rPr>
              <a:t>- Đầu nhiệm kỳ: Số lượng, cơ cấu</a:t>
            </a:r>
          </a:p>
          <a:p>
            <a:pPr>
              <a:defRPr/>
            </a:pPr>
            <a:r>
              <a:rPr lang="en-US">
                <a:solidFill>
                  <a:schemeClr val="tx1"/>
                </a:solidFill>
                <a:latin typeface="Arial" panose="020B0604020202020204" pitchFamily="34" charset="0"/>
                <a:cs typeface="Arial" panose="020B0604020202020204" pitchFamily="34" charset="0"/>
              </a:rPr>
              <a:t>- Diễn biến trong nhiệm kỳ</a:t>
            </a:r>
          </a:p>
          <a:p>
            <a:pPr>
              <a:defRPr/>
            </a:pPr>
            <a:r>
              <a:rPr lang="en-US">
                <a:solidFill>
                  <a:schemeClr val="tx1"/>
                </a:solidFill>
                <a:latin typeface="Arial" panose="020B0604020202020204" pitchFamily="34" charset="0"/>
                <a:cs typeface="Arial" panose="020B0604020202020204" pitchFamily="34" charset="0"/>
              </a:rPr>
              <a:t>- Kết quả hoạt động</a:t>
            </a:r>
            <a:endParaRPr lang="en-US" dirty="0">
              <a:solidFill>
                <a:schemeClr val="tx1"/>
              </a:solidFill>
              <a:latin typeface="Arial" panose="020B0604020202020204" pitchFamily="34" charset="0"/>
              <a:cs typeface="Arial" panose="020B0604020202020204" pitchFamily="34" charset="0"/>
            </a:endParaRPr>
          </a:p>
        </p:txBody>
      </p:sp>
      <p:sp>
        <p:nvSpPr>
          <p:cNvPr id="38" name="Rounded Rectangle 37"/>
          <p:cNvSpPr/>
          <p:nvPr/>
        </p:nvSpPr>
        <p:spPr>
          <a:xfrm>
            <a:off x="7908966" y="3964313"/>
            <a:ext cx="3087585" cy="19970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trình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giới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thiệu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nhân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sự</a:t>
            </a:r>
            <a:endParaRPr lang="en-US" dirty="0">
              <a:solidFill>
                <a:schemeClr val="tx1"/>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Tiến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độ</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thời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thực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hiện</a:t>
            </a:r>
            <a:endParaRPr lang="en-US" dirty="0">
              <a:solidFill>
                <a:schemeClr val="tx1"/>
              </a:solidFill>
              <a:latin typeface="Arial" panose="020B0604020202020204" pitchFamily="34" charset="0"/>
              <a:cs typeface="Arial" panose="020B0604020202020204" pitchFamily="34" charset="0"/>
            </a:endParaRPr>
          </a:p>
        </p:txBody>
      </p:sp>
      <p:sp>
        <p:nvSpPr>
          <p:cNvPr id="3" name="Down Arrow Callout 2"/>
          <p:cNvSpPr/>
          <p:nvPr/>
        </p:nvSpPr>
        <p:spPr>
          <a:xfrm>
            <a:off x="1206212" y="2254366"/>
            <a:ext cx="2245447" cy="176529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b="1">
                <a:latin typeface="Arial" panose="020B0604020202020204" pitchFamily="34" charset="0"/>
                <a:cs typeface="Arial" panose="020B0604020202020204" pitchFamily="34" charset="0"/>
              </a:rPr>
              <a:t>1. Khái 	quát tình hình nhân sự BCH khóa đương nhiệm</a:t>
            </a:r>
            <a:endParaRPr lang="en-US" dirty="0">
              <a:solidFill>
                <a:srgbClr val="0070C0"/>
              </a:solidFill>
              <a:latin typeface="Arial" panose="020B0604020202020204" pitchFamily="34" charset="0"/>
              <a:cs typeface="Arial" panose="020B0604020202020204" pitchFamily="34" charset="0"/>
            </a:endParaRPr>
          </a:p>
        </p:txBody>
      </p:sp>
      <p:sp>
        <p:nvSpPr>
          <p:cNvPr id="39" name="Down Arrow Callout 38"/>
          <p:cNvSpPr/>
          <p:nvPr/>
        </p:nvSpPr>
        <p:spPr>
          <a:xfrm>
            <a:off x="4731205" y="2213781"/>
            <a:ext cx="2382114" cy="180584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latin typeface="Arial" panose="020B0604020202020204" pitchFamily="34" charset="0"/>
                <a:cs typeface="Arial" panose="020B0604020202020204" pitchFamily="34" charset="0"/>
              </a:rPr>
              <a:t>2. Phương hướng nhân sự nhiệm kỳ mới</a:t>
            </a:r>
          </a:p>
        </p:txBody>
      </p:sp>
      <p:sp>
        <p:nvSpPr>
          <p:cNvPr id="40" name="Down Arrow Callout 39"/>
          <p:cNvSpPr/>
          <p:nvPr/>
        </p:nvSpPr>
        <p:spPr>
          <a:xfrm>
            <a:off x="8152174" y="2213783"/>
            <a:ext cx="2321861" cy="176306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chemeClr val="bg1"/>
                </a:solidFill>
                <a:latin typeface="Arial" panose="020B0604020202020204" pitchFamily="34" charset="0"/>
                <a:cs typeface="Arial" panose="020B0604020202020204" pitchFamily="34" charset="0"/>
              </a:rPr>
              <a:t>3. Thực hiện quy trình giới thiệu nhân sự</a:t>
            </a:r>
            <a:endParaRPr lang="en-US" b="1" dirty="0">
              <a:solidFill>
                <a:schemeClr val="bg1"/>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40CB0CAC-B5D0-4D87-9F15-67E66CC34410}"/>
              </a:ext>
            </a:extLst>
          </p:cNvPr>
          <p:cNvGrpSpPr/>
          <p:nvPr/>
        </p:nvGrpSpPr>
        <p:grpSpPr>
          <a:xfrm>
            <a:off x="1386072" y="427818"/>
            <a:ext cx="1035189" cy="769441"/>
            <a:chOff x="4641958" y="2205124"/>
            <a:chExt cx="1126772" cy="825394"/>
          </a:xfrm>
        </p:grpSpPr>
        <p:sp>
          <p:nvSpPr>
            <p:cNvPr id="29" name="TextBox 28">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30" name="Oval 29">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1" name="TextBox 30">
            <a:extLst>
              <a:ext uri="{FF2B5EF4-FFF2-40B4-BE49-F238E27FC236}">
                <a16:creationId xmlns:a16="http://schemas.microsoft.com/office/drawing/2014/main" id="{DBED121D-47A4-4CB9-B309-B1AECBFD9C9B}"/>
              </a:ext>
            </a:extLst>
          </p:cNvPr>
          <p:cNvSpPr txBox="1"/>
          <p:nvPr/>
        </p:nvSpPr>
        <p:spPr>
          <a:xfrm>
            <a:off x="2811613" y="607573"/>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2" name="Group 31">
            <a:extLst>
              <a:ext uri="{FF2B5EF4-FFF2-40B4-BE49-F238E27FC236}">
                <a16:creationId xmlns:a16="http://schemas.microsoft.com/office/drawing/2014/main" id="{7676D059-3AF6-4054-81B3-751F549C92FF}"/>
              </a:ext>
            </a:extLst>
          </p:cNvPr>
          <p:cNvGrpSpPr/>
          <p:nvPr/>
        </p:nvGrpSpPr>
        <p:grpSpPr>
          <a:xfrm>
            <a:off x="1345210" y="1305138"/>
            <a:ext cx="8857961" cy="146197"/>
            <a:chOff x="1541788" y="1415318"/>
            <a:chExt cx="7957996" cy="146197"/>
          </a:xfrm>
        </p:grpSpPr>
        <p:grpSp>
          <p:nvGrpSpPr>
            <p:cNvPr id="34" name="Group 33">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7" name="Oval 36">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1" name="Oval 40">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2" name="Oval 41">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3" name="Oval 42">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4" name="Oval 43">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6" name="Straight Connector 35">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0634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367472E4-5B54-A768-7D90-D7BC90BCFFEC}"/>
              </a:ext>
            </a:extLst>
          </p:cNvPr>
          <p:cNvSpPr txBox="1"/>
          <p:nvPr/>
        </p:nvSpPr>
        <p:spPr>
          <a:xfrm>
            <a:off x="714064" y="1612021"/>
            <a:ext cx="10680326" cy="4339650"/>
          </a:xfrm>
          <a:prstGeom prst="rect">
            <a:avLst/>
          </a:prstGeom>
          <a:noFill/>
        </p:spPr>
        <p:txBody>
          <a:bodyPr wrap="square" rtlCol="0">
            <a:spAutoFit/>
          </a:bodyPr>
          <a:lstStyle/>
          <a:p>
            <a:pPr>
              <a:spcBef>
                <a:spcPts val="600"/>
              </a:spcBef>
              <a:spcAft>
                <a:spcPts val="600"/>
              </a:spcAft>
            </a:pPr>
            <a:r>
              <a:rPr lang="en-US" sz="2400" b="1" i="1">
                <a:solidFill>
                  <a:srgbClr val="C00000"/>
                </a:solidFill>
                <a:latin typeface="Arial" panose="020B0604020202020204" pitchFamily="34" charset="0"/>
                <a:cs typeface="Arial" panose="020B0604020202020204" pitchFamily="34" charset="0"/>
              </a:rPr>
              <a:t>4.3.1. Tiêu chuẩn UV BCH CĐCS</a:t>
            </a:r>
          </a:p>
          <a:p>
            <a:pPr>
              <a:spcBef>
                <a:spcPts val="600"/>
              </a:spcBef>
              <a:spcAft>
                <a:spcPts val="600"/>
              </a:spcAft>
            </a:pPr>
            <a:r>
              <a:rPr lang="en-US" sz="2400" b="1" i="1">
                <a:solidFill>
                  <a:srgbClr val="0070C0"/>
                </a:solidFill>
                <a:latin typeface="Arial" panose="020B0604020202020204" pitchFamily="34" charset="0"/>
                <a:cs typeface="Arial" panose="020B0604020202020204" pitchFamily="34" charset="0"/>
              </a:rPr>
              <a:t>- Tiêu chuẩn chung:</a:t>
            </a:r>
          </a:p>
          <a:p>
            <a:pPr>
              <a:spcBef>
                <a:spcPts val="600"/>
              </a:spcBef>
              <a:spcAft>
                <a:spcPts val="600"/>
              </a:spcAft>
            </a:pPr>
            <a:r>
              <a:rPr lang="en-US" sz="2400">
                <a:solidFill>
                  <a:srgbClr val="0070C0"/>
                </a:solidFill>
                <a:latin typeface="Arial" panose="020B0604020202020204" pitchFamily="34" charset="0"/>
                <a:cs typeface="Arial" panose="020B0604020202020204" pitchFamily="34" charset="0"/>
              </a:rPr>
              <a:t>+ Có bản lĩnh chính trị vững vàng; có phẩm chất, năng lực, uy tín trong đơn vị</a:t>
            </a:r>
          </a:p>
          <a:p>
            <a:pPr>
              <a:spcBef>
                <a:spcPts val="600"/>
              </a:spcBef>
              <a:spcAft>
                <a:spcPts val="600"/>
              </a:spcAft>
            </a:pPr>
            <a:r>
              <a:rPr lang="en-US" sz="2400">
                <a:solidFill>
                  <a:srgbClr val="0070C0"/>
                </a:solidFill>
                <a:latin typeface="Arial" panose="020B0604020202020204" pitchFamily="34" charset="0"/>
                <a:cs typeface="Arial" panose="020B0604020202020204" pitchFamily="34" charset="0"/>
              </a:rPr>
              <a:t>+ Không có biểu hiện suy thoái về tư tưởng chính trị, đạo đức, lối sống…</a:t>
            </a:r>
          </a:p>
          <a:p>
            <a:pPr>
              <a:spcBef>
                <a:spcPts val="600"/>
              </a:spcBef>
              <a:spcAft>
                <a:spcPts val="600"/>
              </a:spcAft>
            </a:pPr>
            <a:r>
              <a:rPr lang="en-US" sz="2400">
                <a:solidFill>
                  <a:srgbClr val="0070C0"/>
                </a:solidFill>
                <a:latin typeface="Arial" panose="020B0604020202020204" pitchFamily="34" charset="0"/>
                <a:cs typeface="Arial" panose="020B0604020202020204" pitchFamily="34" charset="0"/>
              </a:rPr>
              <a:t>+ Luôn gần gũi, gắn bó mật thiết với đoàn viên, NLĐ; tâm huyết với hoạt động CĐ.</a:t>
            </a:r>
          </a:p>
          <a:p>
            <a:pPr>
              <a:spcBef>
                <a:spcPts val="600"/>
              </a:spcBef>
              <a:spcAft>
                <a:spcPts val="600"/>
              </a:spcAft>
            </a:pPr>
            <a:r>
              <a:rPr lang="en-US" sz="2400" b="1" i="1">
                <a:solidFill>
                  <a:srgbClr val="0070C0"/>
                </a:solidFill>
                <a:latin typeface="Arial" panose="020B0604020202020204" pitchFamily="34" charset="0"/>
                <a:cs typeface="Arial" panose="020B0604020202020204" pitchFamily="34" charset="0"/>
              </a:rPr>
              <a:t>- Tiêu chuẩn cụ thể:</a:t>
            </a:r>
          </a:p>
          <a:p>
            <a:pPr>
              <a:spcBef>
                <a:spcPts val="600"/>
              </a:spcBef>
              <a:spcAft>
                <a:spcPts val="600"/>
              </a:spcAft>
            </a:pPr>
            <a:r>
              <a:rPr lang="en-US" sz="2400">
                <a:solidFill>
                  <a:srgbClr val="0070C0"/>
                </a:solidFill>
                <a:latin typeface="Arial" panose="020B0604020202020204" pitchFamily="34" charset="0"/>
                <a:cs typeface="Arial" panose="020B0604020202020204" pitchFamily="34" charset="0"/>
              </a:rPr>
              <a:t>Thực hiện theo Quy định ban hành kèm theo QĐ số 390/QĐ-CĐN ngày 24/11/2021 của CĐGD VN</a:t>
            </a:r>
            <a:endParaRPr lang="en-US" sz="2400" dirty="0">
              <a:solidFill>
                <a:srgbClr val="0070C0"/>
              </a:solidFill>
              <a:latin typeface="Arial" panose="020B0604020202020204" pitchFamily="34" charset="0"/>
              <a:cs typeface="Arial" panose="020B0604020202020204" pitchFamily="34" charset="0"/>
            </a:endParaRPr>
          </a:p>
        </p:txBody>
      </p:sp>
      <p:cxnSp>
        <p:nvCxnSpPr>
          <p:cNvPr id="34" name="Elbow Connector 33"/>
          <p:cNvCxnSpPr/>
          <p:nvPr/>
        </p:nvCxnSpPr>
        <p:spPr>
          <a:xfrm rot="10800000" flipH="1" flipV="1">
            <a:off x="1373188" y="4786313"/>
            <a:ext cx="1235075" cy="752475"/>
          </a:xfrm>
          <a:prstGeom prst="bentConnector3">
            <a:avLst>
              <a:gd name="adj1" fmla="val -18504"/>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40CB0CAC-B5D0-4D87-9F15-67E66CC34410}"/>
              </a:ext>
            </a:extLst>
          </p:cNvPr>
          <p:cNvGrpSpPr/>
          <p:nvPr/>
        </p:nvGrpSpPr>
        <p:grpSpPr>
          <a:xfrm>
            <a:off x="1207947" y="475318"/>
            <a:ext cx="1035189" cy="769441"/>
            <a:chOff x="4641958" y="2205124"/>
            <a:chExt cx="1126772" cy="825394"/>
          </a:xfrm>
        </p:grpSpPr>
        <p:sp>
          <p:nvSpPr>
            <p:cNvPr id="28" name="TextBox 27">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29" name="Oval 28">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0" name="TextBox 29">
            <a:extLst>
              <a:ext uri="{FF2B5EF4-FFF2-40B4-BE49-F238E27FC236}">
                <a16:creationId xmlns:a16="http://schemas.microsoft.com/office/drawing/2014/main" id="{DBED121D-47A4-4CB9-B309-B1AECBFD9C9B}"/>
              </a:ext>
            </a:extLst>
          </p:cNvPr>
          <p:cNvSpPr txBox="1"/>
          <p:nvPr/>
        </p:nvSpPr>
        <p:spPr>
          <a:xfrm>
            <a:off x="2633488" y="655073"/>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1" name="Group 30">
            <a:extLst>
              <a:ext uri="{FF2B5EF4-FFF2-40B4-BE49-F238E27FC236}">
                <a16:creationId xmlns:a16="http://schemas.microsoft.com/office/drawing/2014/main" id="{7676D059-3AF6-4054-81B3-751F549C92FF}"/>
              </a:ext>
            </a:extLst>
          </p:cNvPr>
          <p:cNvGrpSpPr/>
          <p:nvPr/>
        </p:nvGrpSpPr>
        <p:grpSpPr>
          <a:xfrm>
            <a:off x="1167085" y="1352638"/>
            <a:ext cx="8857961" cy="146197"/>
            <a:chOff x="1541788" y="1415318"/>
            <a:chExt cx="7957996" cy="146197"/>
          </a:xfrm>
        </p:grpSpPr>
        <p:grpSp>
          <p:nvGrpSpPr>
            <p:cNvPr id="32" name="Group 31">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6" name="Oval 35">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Oval 36">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Oval 37">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9" name="Oval 38">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0" name="Oval 39">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5" name="Straight Connector 34">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381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193186A-FF35-6C2E-D8D4-1FE7899B6E61}"/>
              </a:ext>
            </a:extLst>
          </p:cNvPr>
          <p:cNvSpPr txBox="1"/>
          <p:nvPr/>
        </p:nvSpPr>
        <p:spPr>
          <a:xfrm>
            <a:off x="645990" y="2197267"/>
            <a:ext cx="10900019" cy="1769715"/>
          </a:xfrm>
          <a:prstGeom prst="rect">
            <a:avLst/>
          </a:prstGeom>
          <a:noFill/>
        </p:spPr>
        <p:txBody>
          <a:bodyPr wrap="square" rtlCol="0">
            <a:spAutoFit/>
          </a:bodyPr>
          <a:lstStyle/>
          <a:p>
            <a:pPr>
              <a:lnSpc>
                <a:spcPct val="150000"/>
              </a:lnSpc>
              <a:spcBef>
                <a:spcPts val="600"/>
              </a:spcBef>
              <a:spcAft>
                <a:spcPts val="600"/>
              </a:spcAft>
            </a:pPr>
            <a:r>
              <a:rPr lang="en-US" sz="2200">
                <a:solidFill>
                  <a:srgbClr val="0070C0"/>
                </a:solidFill>
                <a:latin typeface="Arial" panose="020B0604020202020204" pitchFamily="34" charset="0"/>
                <a:cs typeface="Arial" panose="020B0604020202020204" pitchFamily="34" charset="0"/>
              </a:rPr>
              <a:t>- Độ tuổi lần đầu tham gia BCH, UBKT: phải đủ ít nhất trọn 1 nhiệm kỳ (60 tháng)</a:t>
            </a:r>
          </a:p>
          <a:p>
            <a:pPr>
              <a:lnSpc>
                <a:spcPct val="150000"/>
              </a:lnSpc>
              <a:spcBef>
                <a:spcPts val="600"/>
              </a:spcBef>
              <a:spcAft>
                <a:spcPts val="600"/>
              </a:spcAft>
            </a:pPr>
            <a:r>
              <a:rPr lang="en-US" sz="2200">
                <a:solidFill>
                  <a:srgbClr val="0070C0"/>
                </a:solidFill>
                <a:latin typeface="Arial" panose="020B0604020202020204" pitchFamily="34" charset="0"/>
                <a:cs typeface="Arial" panose="020B0604020202020204" pitchFamily="34" charset="0"/>
              </a:rPr>
              <a:t>- Độ tuổi tái cử ít nhất phải đủ từ ½ nhiệm kỳ (30 tháng) trở lên tính từ thời điểm đại hội đến thời điểm nghỉ hưu.</a:t>
            </a:r>
            <a:endParaRPr lang="en-US" sz="2000" dirty="0">
              <a:solidFill>
                <a:srgbClr val="0070C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67472E4-5B54-A768-7D90-D7BC90BCFFEC}"/>
              </a:ext>
            </a:extLst>
          </p:cNvPr>
          <p:cNvSpPr txBox="1"/>
          <p:nvPr/>
        </p:nvSpPr>
        <p:spPr>
          <a:xfrm>
            <a:off x="749689" y="1683271"/>
            <a:ext cx="10680326" cy="461665"/>
          </a:xfrm>
          <a:prstGeom prst="rect">
            <a:avLst/>
          </a:prstGeom>
          <a:noFill/>
        </p:spPr>
        <p:txBody>
          <a:bodyPr wrap="square" rtlCol="0">
            <a:spAutoFit/>
          </a:bodyPr>
          <a:lstStyle/>
          <a:p>
            <a:r>
              <a:rPr lang="en-US" sz="2400" b="1" i="1">
                <a:solidFill>
                  <a:srgbClr val="C00000"/>
                </a:solidFill>
                <a:latin typeface="Arial" panose="020B0604020202020204" pitchFamily="34" charset="0"/>
                <a:cs typeface="Arial" panose="020B0604020202020204" pitchFamily="34" charset="0"/>
              </a:rPr>
              <a:t>4.3.2. Về đội tuổi</a:t>
            </a:r>
            <a:endParaRPr lang="en-US" sz="2400" b="1" i="1" dirty="0">
              <a:solidFill>
                <a:srgbClr val="C00000"/>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40CB0CAC-B5D0-4D87-9F15-67E66CC34410}"/>
              </a:ext>
            </a:extLst>
          </p:cNvPr>
          <p:cNvGrpSpPr/>
          <p:nvPr/>
        </p:nvGrpSpPr>
        <p:grpSpPr>
          <a:xfrm>
            <a:off x="1219822" y="487193"/>
            <a:ext cx="1035189" cy="769441"/>
            <a:chOff x="4641958" y="2205124"/>
            <a:chExt cx="1126772" cy="825394"/>
          </a:xfrm>
        </p:grpSpPr>
        <p:sp>
          <p:nvSpPr>
            <p:cNvPr id="28" name="TextBox 27">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29" name="Oval 28">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0" name="TextBox 29">
            <a:extLst>
              <a:ext uri="{FF2B5EF4-FFF2-40B4-BE49-F238E27FC236}">
                <a16:creationId xmlns:a16="http://schemas.microsoft.com/office/drawing/2014/main" id="{DBED121D-47A4-4CB9-B309-B1AECBFD9C9B}"/>
              </a:ext>
            </a:extLst>
          </p:cNvPr>
          <p:cNvSpPr txBox="1"/>
          <p:nvPr/>
        </p:nvSpPr>
        <p:spPr>
          <a:xfrm>
            <a:off x="2645363" y="666948"/>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2" name="Group 31">
            <a:extLst>
              <a:ext uri="{FF2B5EF4-FFF2-40B4-BE49-F238E27FC236}">
                <a16:creationId xmlns:a16="http://schemas.microsoft.com/office/drawing/2014/main" id="{7676D059-3AF6-4054-81B3-751F549C92FF}"/>
              </a:ext>
            </a:extLst>
          </p:cNvPr>
          <p:cNvGrpSpPr/>
          <p:nvPr/>
        </p:nvGrpSpPr>
        <p:grpSpPr>
          <a:xfrm>
            <a:off x="1178960" y="1364513"/>
            <a:ext cx="8857961" cy="146197"/>
            <a:chOff x="1541788" y="1415318"/>
            <a:chExt cx="7957996" cy="146197"/>
          </a:xfrm>
        </p:grpSpPr>
        <p:grpSp>
          <p:nvGrpSpPr>
            <p:cNvPr id="34" name="Group 33">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6" name="Oval 35">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Oval 36">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Oval 37">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9" name="Oval 38">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0" name="Oval 39">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5" name="Straight Connector 34">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90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7A8C793-4B64-4F7C-8906-93184F6A0C65}"/>
              </a:ext>
            </a:extLst>
          </p:cNvPr>
          <p:cNvSpPr txBox="1"/>
          <p:nvPr/>
        </p:nvSpPr>
        <p:spPr>
          <a:xfrm flipH="1">
            <a:off x="1039906" y="1828806"/>
            <a:ext cx="10300446" cy="3277820"/>
          </a:xfrm>
          <a:prstGeom prst="rect">
            <a:avLst/>
          </a:prstGeom>
          <a:noFill/>
        </p:spPr>
        <p:txBody>
          <a:bodyPr wrap="square" rtlCol="0">
            <a:spAutoFit/>
          </a:bodyPr>
          <a:lstStyle/>
          <a:p>
            <a:pPr algn="ctr">
              <a:spcBef>
                <a:spcPts val="600"/>
              </a:spcBef>
              <a:spcAft>
                <a:spcPts val="600"/>
              </a:spcAft>
            </a:pPr>
            <a:r>
              <a:rPr lang="en-US" sz="3200" b="1" dirty="0">
                <a:solidFill>
                  <a:srgbClr val="FF0000"/>
                </a:solidFill>
                <a:ea typeface="#9Slide03 Roboto Condensed" panose="02000000000000000000" pitchFamily="2" charset="0"/>
              </a:rPr>
              <a:t>NỘI DUNG</a:t>
            </a:r>
          </a:p>
          <a:p>
            <a:pPr>
              <a:spcBef>
                <a:spcPts val="600"/>
              </a:spcBef>
              <a:spcAft>
                <a:spcPts val="600"/>
              </a:spcAft>
            </a:pPr>
            <a:r>
              <a:rPr lang="en-US" sz="2000" b="1" dirty="0">
                <a:solidFill>
                  <a:srgbClr val="0070C0"/>
                </a:solidFill>
                <a:latin typeface="Arial" panose="020B0604020202020204" pitchFamily="34" charset="0"/>
                <a:cs typeface="Arial" panose="020B0604020202020204" pitchFamily="34" charset="0"/>
              </a:rPr>
              <a:t>1. NHỮNG VẤN ĐỀ CHUNG</a:t>
            </a:r>
          </a:p>
          <a:p>
            <a:pPr>
              <a:spcBef>
                <a:spcPts val="600"/>
              </a:spcBef>
              <a:spcAft>
                <a:spcPts val="600"/>
              </a:spcAft>
            </a:pPr>
            <a:r>
              <a:rPr lang="en-US" sz="2000" b="1" dirty="0">
                <a:solidFill>
                  <a:srgbClr val="0070C0"/>
                </a:solidFill>
                <a:latin typeface="Arial" panose="020B0604020202020204" pitchFamily="34" charset="0"/>
                <a:cs typeface="Arial" panose="020B0604020202020204" pitchFamily="34" charset="0"/>
              </a:rPr>
              <a:t>2. CÔNG TÁC CHUẨN BỊ ĐẠI HỘI</a:t>
            </a:r>
          </a:p>
          <a:p>
            <a:pPr>
              <a:spcBef>
                <a:spcPts val="600"/>
              </a:spcBef>
              <a:spcAft>
                <a:spcPts val="600"/>
              </a:spcAft>
            </a:pPr>
            <a:r>
              <a:rPr lang="en-US" sz="2000" b="1" dirty="0">
                <a:solidFill>
                  <a:srgbClr val="0070C0"/>
                </a:solidFill>
                <a:latin typeface="Arial" panose="020B0604020202020204" pitchFamily="34" charset="0"/>
                <a:cs typeface="Arial" panose="020B0604020202020204" pitchFamily="34" charset="0"/>
              </a:rPr>
              <a:t>3. MỘT SỐ LƯU Ý KHI TỔ CHỨC ĐẠI HỘI</a:t>
            </a:r>
          </a:p>
          <a:p>
            <a:pPr eaLnBrk="0" hangingPunct="0">
              <a:spcBef>
                <a:spcPts val="600"/>
              </a:spcBef>
              <a:spcAft>
                <a:spcPts val="600"/>
              </a:spcAft>
            </a:pPr>
            <a:r>
              <a:rPr lang="en-US" sz="2000" b="1" dirty="0">
                <a:solidFill>
                  <a:srgbClr val="0070C0"/>
                </a:solidFill>
                <a:latin typeface="Arial" panose="020B0604020202020204" pitchFamily="34" charset="0"/>
                <a:cs typeface="Arial" panose="020B0604020202020204" pitchFamily="34" charset="0"/>
              </a:rPr>
              <a:t>4. TỔ CHỨC HỘI NGHỊ BCH LẦN THỨ 1</a:t>
            </a:r>
          </a:p>
          <a:p>
            <a:pPr eaLnBrk="0" hangingPunct="0">
              <a:spcBef>
                <a:spcPts val="600"/>
              </a:spcBef>
              <a:spcAft>
                <a:spcPts val="600"/>
              </a:spcAft>
            </a:pPr>
            <a:r>
              <a:rPr lang="en-US" sz="2000" b="1" dirty="0">
                <a:solidFill>
                  <a:srgbClr val="0070C0"/>
                </a:solidFill>
                <a:latin typeface="Arial" panose="020B0604020202020204" pitchFamily="34" charset="0"/>
                <a:cs typeface="Arial" panose="020B0604020202020204" pitchFamily="34" charset="0"/>
              </a:rPr>
              <a:t>5. TRAO ĐỔI MỘT SỐ TÌNH HUỐNG </a:t>
            </a:r>
          </a:p>
          <a:p>
            <a:pPr lvl="0"/>
            <a:endParaRPr lang="en-US" sz="2000" b="1" dirty="0">
              <a:solidFill>
                <a:prstClr val="black">
                  <a:lumMod val="75000"/>
                  <a:lumOff val="25000"/>
                </a:prstClr>
              </a:solidFill>
              <a:ea typeface="#9Slide03 Roboto Condensed" panose="02000000000000000000" pitchFamily="2" charset="0"/>
            </a:endParaRPr>
          </a:p>
        </p:txBody>
      </p:sp>
    </p:spTree>
    <p:extLst>
      <p:ext uri="{BB962C8B-B14F-4D97-AF65-F5344CB8AC3E}">
        <p14:creationId xmlns:p14="http://schemas.microsoft.com/office/powerpoint/2010/main" val="2613897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193186A-FF35-6C2E-D8D4-1FE7899B6E61}"/>
              </a:ext>
            </a:extLst>
          </p:cNvPr>
          <p:cNvSpPr txBox="1"/>
          <p:nvPr/>
        </p:nvSpPr>
        <p:spPr>
          <a:xfrm>
            <a:off x="645990" y="2197267"/>
            <a:ext cx="10900019" cy="3076548"/>
          </a:xfrm>
          <a:prstGeom prst="rect">
            <a:avLst/>
          </a:prstGeom>
          <a:noFill/>
        </p:spPr>
        <p:txBody>
          <a:bodyPr wrap="square" rtlCol="0">
            <a:spAutoFit/>
          </a:bodyPr>
          <a:lstStyle/>
          <a:p>
            <a:pPr>
              <a:lnSpc>
                <a:spcPct val="150000"/>
              </a:lnSpc>
            </a:pP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Đảm</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bảo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cơ</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cấu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diện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theo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các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lĩnh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vực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đơn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vị</a:t>
            </a:r>
            <a:endParaRPr lang="en-US" sz="2200" dirty="0">
              <a:solidFill>
                <a:srgbClr val="0070C0"/>
              </a:solidFill>
              <a:latin typeface="Arial" panose="020B0604020202020204" pitchFamily="34" charset="0"/>
              <a:cs typeface="Arial" panose="020B0604020202020204" pitchFamily="34" charset="0"/>
            </a:endParaRPr>
          </a:p>
          <a:p>
            <a:pPr>
              <a:lnSpc>
                <a:spcPct val="150000"/>
              </a:lnSpc>
            </a:pP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Phấn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đấu</a:t>
            </a:r>
            <a:r>
              <a:rPr lang="en-US" sz="2200" dirty="0">
                <a:solidFill>
                  <a:srgbClr val="0070C0"/>
                </a:solidFill>
                <a:latin typeface="Arial" panose="020B0604020202020204" pitchFamily="34" charset="0"/>
                <a:cs typeface="Arial" panose="020B0604020202020204" pitchFamily="34" charset="0"/>
              </a:rPr>
              <a:t> 3 </a:t>
            </a:r>
            <a:r>
              <a:rPr lang="en-US" sz="2200" dirty="0" err="1">
                <a:solidFill>
                  <a:srgbClr val="0070C0"/>
                </a:solidFill>
                <a:latin typeface="Arial" panose="020B0604020202020204" pitchFamily="34" charset="0"/>
                <a:cs typeface="Arial" panose="020B0604020202020204" pitchFamily="34" charset="0"/>
              </a:rPr>
              <a:t>độ</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tuổi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dưới</a:t>
            </a:r>
            <a:r>
              <a:rPr lang="en-US" sz="2200" dirty="0">
                <a:solidFill>
                  <a:srgbClr val="0070C0"/>
                </a:solidFill>
                <a:latin typeface="Arial" panose="020B0604020202020204" pitchFamily="34" charset="0"/>
                <a:cs typeface="Arial" panose="020B0604020202020204" pitchFamily="34" charset="0"/>
              </a:rPr>
              <a:t> 40 </a:t>
            </a:r>
            <a:r>
              <a:rPr lang="en-US" sz="2200" dirty="0" err="1">
                <a:solidFill>
                  <a:srgbClr val="0070C0"/>
                </a:solidFill>
                <a:latin typeface="Arial" panose="020B0604020202020204" pitchFamily="34" charset="0"/>
                <a:cs typeface="Arial" panose="020B0604020202020204" pitchFamily="34" charset="0"/>
              </a:rPr>
              <a:t>đạt</a:t>
            </a:r>
            <a:r>
              <a:rPr lang="en-US" sz="2200" dirty="0">
                <a:solidFill>
                  <a:srgbClr val="0070C0"/>
                </a:solidFill>
                <a:latin typeface="Arial" panose="020B0604020202020204" pitchFamily="34" charset="0"/>
                <a:cs typeface="Arial" panose="020B0604020202020204" pitchFamily="34" charset="0"/>
              </a:rPr>
              <a:t> 10%; 40 – 50 (40%-50%); </a:t>
            </a:r>
            <a:r>
              <a:rPr lang="en-US" sz="2200" dirty="0" err="1">
                <a:solidFill>
                  <a:srgbClr val="0070C0"/>
                </a:solidFill>
                <a:latin typeface="Arial" panose="020B0604020202020204" pitchFamily="34" charset="0"/>
                <a:cs typeface="Arial" panose="020B0604020202020204" pitchFamily="34" charset="0"/>
              </a:rPr>
              <a:t>tỷ</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lệ</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nữ</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khoảng</a:t>
            </a:r>
            <a:r>
              <a:rPr lang="en-US" sz="2200" dirty="0">
                <a:solidFill>
                  <a:srgbClr val="0070C0"/>
                </a:solidFill>
                <a:latin typeface="Arial" panose="020B0604020202020204" pitchFamily="34" charset="0"/>
                <a:cs typeface="Arial" panose="020B0604020202020204" pitchFamily="34" charset="0"/>
              </a:rPr>
              <a:t> 30%)</a:t>
            </a:r>
          </a:p>
          <a:p>
            <a:pPr>
              <a:lnSpc>
                <a:spcPct val="150000"/>
              </a:lnSpc>
            </a:pPr>
            <a:r>
              <a:rPr lang="en-US" sz="2200" dirty="0" err="1">
                <a:solidFill>
                  <a:srgbClr val="0070C0"/>
                </a:solidFill>
                <a:latin typeface="Arial" panose="020B0604020202020204" pitchFamily="34" charset="0"/>
                <a:cs typeface="Arial" panose="020B0604020202020204" pitchFamily="34" charset="0"/>
              </a:rPr>
              <a:t>Trường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hợp</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nào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chưa</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chuẩn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bị</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nhân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sự</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đủ</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cơ</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cấu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theo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quy</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định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thì</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tiến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hành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bầu</a:t>
            </a:r>
            <a:r>
              <a:rPr lang="en-US" sz="2200" dirty="0">
                <a:solidFill>
                  <a:srgbClr val="0070C0"/>
                </a:solidFill>
                <a:latin typeface="Arial" panose="020B0604020202020204" pitchFamily="34" charset="0"/>
                <a:cs typeface="Arial" panose="020B0604020202020204" pitchFamily="34" charset="0"/>
              </a:rPr>
              <a:t> BCH </a:t>
            </a:r>
            <a:r>
              <a:rPr lang="en-US" sz="2200" dirty="0" err="1">
                <a:solidFill>
                  <a:srgbClr val="0070C0"/>
                </a:solidFill>
                <a:latin typeface="Arial" panose="020B0604020202020204" pitchFamily="34" charset="0"/>
                <a:cs typeface="Arial" panose="020B0604020202020204" pitchFamily="34" charset="0"/>
              </a:rPr>
              <a:t>với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số</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lượng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ít</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hơn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nhưng</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không</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quá</a:t>
            </a:r>
            <a:r>
              <a:rPr lang="en-US" sz="2200" dirty="0">
                <a:solidFill>
                  <a:srgbClr val="FF0000"/>
                </a:solidFill>
                <a:latin typeface="Arial" panose="020B0604020202020204" pitchFamily="34" charset="0"/>
                <a:cs typeface="Arial" panose="020B0604020202020204" pitchFamily="34" charset="0"/>
              </a:rPr>
              <a:t> 10% </a:t>
            </a:r>
            <a:r>
              <a:rPr lang="en-US" sz="2200" dirty="0" err="1">
                <a:solidFill>
                  <a:srgbClr val="FF0000"/>
                </a:solidFill>
                <a:latin typeface="Arial" panose="020B0604020202020204" pitchFamily="34" charset="0"/>
                <a:cs typeface="Arial" panose="020B0604020202020204" pitchFamily="34" charset="0"/>
              </a:rPr>
              <a:t>số</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lượng</a:t>
            </a:r>
            <a:r>
              <a:rPr lang="en-US" sz="2200" dirty="0">
                <a:solidFill>
                  <a:srgbClr val="FF0000"/>
                </a:solidFill>
                <a:latin typeface="Arial" panose="020B0604020202020204" pitchFamily="34" charset="0"/>
                <a:cs typeface="Arial" panose="020B0604020202020204" pitchFamily="34" charset="0"/>
              </a:rPr>
              <a:t> UV BCH </a:t>
            </a:r>
            <a:r>
              <a:rPr lang="en-US" sz="2200" dirty="0" err="1">
                <a:solidFill>
                  <a:srgbClr val="0070C0"/>
                </a:solidFill>
                <a:latin typeface="Arial" panose="020B0604020202020204" pitchFamily="34" charset="0"/>
                <a:cs typeface="Arial" panose="020B0604020202020204" pitchFamily="34" charset="0"/>
              </a:rPr>
              <a:t>theo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đề</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án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đã</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được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phê</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duyệt</a:t>
            </a:r>
            <a:r>
              <a:rPr lang="en-US" sz="2200" dirty="0">
                <a:solidFill>
                  <a:srgbClr val="0070C0"/>
                </a:solidFill>
                <a:latin typeface="Arial" panose="020B0604020202020204" pitchFamily="34" charset="0"/>
                <a:cs typeface="Arial" panose="020B0604020202020204" pitchFamily="34" charset="0"/>
              </a:rPr>
              <a:t>.</a:t>
            </a:r>
          </a:p>
          <a:p>
            <a:pPr>
              <a:lnSpc>
                <a:spcPct val="150000"/>
              </a:lnSpc>
            </a:pPr>
            <a:endParaRPr lang="en-US" sz="2200" dirty="0">
              <a:solidFill>
                <a:srgbClr val="0070C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67472E4-5B54-A768-7D90-D7BC90BCFFEC}"/>
              </a:ext>
            </a:extLst>
          </p:cNvPr>
          <p:cNvSpPr txBox="1"/>
          <p:nvPr/>
        </p:nvSpPr>
        <p:spPr>
          <a:xfrm>
            <a:off x="714064" y="1612021"/>
            <a:ext cx="10680326" cy="461665"/>
          </a:xfrm>
          <a:prstGeom prst="rect">
            <a:avLst/>
          </a:prstGeom>
          <a:noFill/>
        </p:spPr>
        <p:txBody>
          <a:bodyPr wrap="square" rtlCol="0">
            <a:spAutoFit/>
          </a:bodyPr>
          <a:lstStyle/>
          <a:p>
            <a:r>
              <a:rPr lang="en-US" sz="2400" b="1" i="1">
                <a:solidFill>
                  <a:srgbClr val="C00000"/>
                </a:solidFill>
                <a:latin typeface="Arial" panose="020B0604020202020204" pitchFamily="34" charset="0"/>
                <a:cs typeface="Arial" panose="020B0604020202020204" pitchFamily="34" charset="0"/>
              </a:rPr>
              <a:t>4.3.3</a:t>
            </a:r>
            <a:r>
              <a:rPr lang="en-US" sz="2400" b="1" i="1" dirty="0">
                <a:solidFill>
                  <a:srgbClr val="C00000"/>
                </a:solidFill>
                <a:latin typeface="Arial" panose="020B0604020202020204" pitchFamily="34" charset="0"/>
                <a:cs typeface="Arial" panose="020B0604020202020204" pitchFamily="34" charset="0"/>
              </a:rPr>
              <a:t>. </a:t>
            </a:r>
            <a:r>
              <a:rPr lang="en-US" sz="2400" b="1" i="1" dirty="0" err="1">
                <a:solidFill>
                  <a:srgbClr val="C00000"/>
                </a:solidFill>
                <a:latin typeface="Arial" panose="020B0604020202020204" pitchFamily="34" charset="0"/>
                <a:cs typeface="Arial" panose="020B0604020202020204" pitchFamily="34" charset="0"/>
              </a:rPr>
              <a:t>Cơ</a:t>
            </a:r>
            <a:r>
              <a:rPr lang="en-US" sz="2400" b="1" i="1" dirty="0">
                <a:solidFill>
                  <a:srgbClr val="C00000"/>
                </a:solidFill>
                <a:latin typeface="Arial" panose="020B0604020202020204" pitchFamily="34" charset="0"/>
                <a:cs typeface="Arial" panose="020B0604020202020204" pitchFamily="34" charset="0"/>
              </a:rPr>
              <a:t> </a:t>
            </a:r>
            <a:r>
              <a:rPr lang="en-US" sz="2400" b="1" i="1" dirty="0" err="1">
                <a:solidFill>
                  <a:srgbClr val="C00000"/>
                </a:solidFill>
                <a:latin typeface="Arial" panose="020B0604020202020204" pitchFamily="34" charset="0"/>
                <a:cs typeface="Arial" panose="020B0604020202020204" pitchFamily="34" charset="0"/>
              </a:rPr>
              <a:t>cấu</a:t>
            </a:r>
            <a:r>
              <a:rPr lang="en-US" sz="2400" b="1" i="1" dirty="0">
                <a:solidFill>
                  <a:srgbClr val="C00000"/>
                </a:solidFill>
                <a:latin typeface="Arial" panose="020B0604020202020204" pitchFamily="34" charset="0"/>
                <a:cs typeface="Arial" panose="020B0604020202020204" pitchFamily="34" charset="0"/>
              </a:rPr>
              <a:t> BCH</a:t>
            </a:r>
          </a:p>
        </p:txBody>
      </p:sp>
      <p:grpSp>
        <p:nvGrpSpPr>
          <p:cNvPr id="27" name="Group 26">
            <a:extLst>
              <a:ext uri="{FF2B5EF4-FFF2-40B4-BE49-F238E27FC236}">
                <a16:creationId xmlns:a16="http://schemas.microsoft.com/office/drawing/2014/main" id="{40CB0CAC-B5D0-4D87-9F15-67E66CC34410}"/>
              </a:ext>
            </a:extLst>
          </p:cNvPr>
          <p:cNvGrpSpPr/>
          <p:nvPr/>
        </p:nvGrpSpPr>
        <p:grpSpPr>
          <a:xfrm>
            <a:off x="1160447" y="510943"/>
            <a:ext cx="1035189" cy="769441"/>
            <a:chOff x="4641958" y="2205124"/>
            <a:chExt cx="1126772" cy="825394"/>
          </a:xfrm>
        </p:grpSpPr>
        <p:sp>
          <p:nvSpPr>
            <p:cNvPr id="28" name="TextBox 27">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29" name="Oval 28">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0" name="TextBox 29">
            <a:extLst>
              <a:ext uri="{FF2B5EF4-FFF2-40B4-BE49-F238E27FC236}">
                <a16:creationId xmlns:a16="http://schemas.microsoft.com/office/drawing/2014/main" id="{DBED121D-47A4-4CB9-B309-B1AECBFD9C9B}"/>
              </a:ext>
            </a:extLst>
          </p:cNvPr>
          <p:cNvSpPr txBox="1"/>
          <p:nvPr/>
        </p:nvSpPr>
        <p:spPr>
          <a:xfrm>
            <a:off x="2585988" y="690698"/>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2" name="Group 31">
            <a:extLst>
              <a:ext uri="{FF2B5EF4-FFF2-40B4-BE49-F238E27FC236}">
                <a16:creationId xmlns:a16="http://schemas.microsoft.com/office/drawing/2014/main" id="{7676D059-3AF6-4054-81B3-751F549C92FF}"/>
              </a:ext>
            </a:extLst>
          </p:cNvPr>
          <p:cNvGrpSpPr/>
          <p:nvPr/>
        </p:nvGrpSpPr>
        <p:grpSpPr>
          <a:xfrm>
            <a:off x="1119585" y="1388263"/>
            <a:ext cx="8857961" cy="146197"/>
            <a:chOff x="1541788" y="1415318"/>
            <a:chExt cx="7957996" cy="146197"/>
          </a:xfrm>
        </p:grpSpPr>
        <p:grpSp>
          <p:nvGrpSpPr>
            <p:cNvPr id="34" name="Group 33">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6" name="Oval 35">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Oval 36">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Oval 37">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9" name="Oval 38">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0" name="Oval 39">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5" name="Straight Connector 34">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341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193186A-FF35-6C2E-D8D4-1FE7899B6E61}"/>
              </a:ext>
            </a:extLst>
          </p:cNvPr>
          <p:cNvSpPr txBox="1"/>
          <p:nvPr/>
        </p:nvSpPr>
        <p:spPr>
          <a:xfrm>
            <a:off x="645990" y="2197267"/>
            <a:ext cx="10900019" cy="4493538"/>
          </a:xfrm>
          <a:prstGeom prst="rect">
            <a:avLst/>
          </a:prstGeom>
          <a:noFill/>
        </p:spPr>
        <p:txBody>
          <a:bodyPr wrap="square" rtlCol="0">
            <a:spAutoFit/>
          </a:bodyPr>
          <a:lstStyle/>
          <a:p>
            <a:pPr>
              <a:spcBef>
                <a:spcPts val="600"/>
              </a:spcBef>
              <a:spcAft>
                <a:spcPts val="600"/>
              </a:spcAft>
            </a:pPr>
            <a:r>
              <a:rPr lang="en-US" sz="2200" b="1" i="1" dirty="0">
                <a:solidFill>
                  <a:srgbClr val="C00000"/>
                </a:solidFill>
                <a:latin typeface="Arial" panose="020B0604020202020204" pitchFamily="34" charset="0"/>
                <a:cs typeface="Arial" panose="020B0604020202020204" pitchFamily="34" charset="0"/>
              </a:rPr>
              <a:t>a) </a:t>
            </a:r>
            <a:r>
              <a:rPr lang="en-US" sz="2200" b="1" i="1" dirty="0" err="1">
                <a:solidFill>
                  <a:srgbClr val="C00000"/>
                </a:solidFill>
                <a:latin typeface="Arial" panose="020B0604020202020204" pitchFamily="34" charset="0"/>
                <a:cs typeface="Arial" panose="020B0604020202020204" pitchFamily="34" charset="0"/>
              </a:rPr>
              <a:t>Đối</a:t>
            </a:r>
            <a:r>
              <a:rPr lang="en-US" sz="2200" b="1" i="1" dirty="0">
                <a:solidFill>
                  <a:srgbClr val="C00000"/>
                </a:solidFill>
                <a:latin typeface="Arial" panose="020B0604020202020204" pitchFamily="34" charset="0"/>
                <a:cs typeface="Arial" panose="020B0604020202020204" pitchFamily="34" charset="0"/>
              </a:rPr>
              <a:t> </a:t>
            </a:r>
            <a:r>
              <a:rPr lang="en-US" sz="2200" b="1" i="1" dirty="0" err="1">
                <a:solidFill>
                  <a:srgbClr val="C00000"/>
                </a:solidFill>
                <a:latin typeface="Arial" panose="020B0604020202020204" pitchFamily="34" charset="0"/>
                <a:cs typeface="Arial" panose="020B0604020202020204" pitchFamily="34" charset="0"/>
              </a:rPr>
              <a:t>với</a:t>
            </a:r>
            <a:r>
              <a:rPr lang="en-US" sz="2200" b="1" i="1" dirty="0">
                <a:solidFill>
                  <a:srgbClr val="C00000"/>
                </a:solidFill>
                <a:latin typeface="Arial" panose="020B0604020202020204" pitchFamily="34" charset="0"/>
                <a:cs typeface="Arial" panose="020B0604020202020204" pitchFamily="34" charset="0"/>
              </a:rPr>
              <a:t> CĐCS</a:t>
            </a:r>
          </a:p>
          <a:p>
            <a:pPr>
              <a:spcBef>
                <a:spcPts val="600"/>
              </a:spcBef>
              <a:spcAft>
                <a:spcPts val="600"/>
              </a:spcAft>
            </a:pP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Dưới</a:t>
            </a:r>
            <a:r>
              <a:rPr lang="en-US" sz="2200" dirty="0">
                <a:solidFill>
                  <a:srgbClr val="0070C0"/>
                </a:solidFill>
                <a:latin typeface="Arial" panose="020B0604020202020204" pitchFamily="34" charset="0"/>
                <a:cs typeface="Arial" panose="020B0604020202020204" pitchFamily="34" charset="0"/>
              </a:rPr>
              <a:t> 30 </a:t>
            </a:r>
            <a:r>
              <a:rPr lang="en-US" sz="2200" dirty="0" err="1">
                <a:solidFill>
                  <a:srgbClr val="0070C0"/>
                </a:solidFill>
                <a:latin typeface="Arial" panose="020B0604020202020204" pitchFamily="34" charset="0"/>
                <a:cs typeface="Arial" panose="020B0604020202020204" pitchFamily="34" charset="0"/>
              </a:rPr>
              <a:t>đoàn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viên</a:t>
            </a:r>
            <a:r>
              <a:rPr lang="en-US" sz="2200" dirty="0">
                <a:solidFill>
                  <a:srgbClr val="0070C0"/>
                </a:solidFill>
                <a:latin typeface="Arial" panose="020B0604020202020204" pitchFamily="34" charset="0"/>
                <a:cs typeface="Arial" panose="020B0604020202020204" pitchFamily="34" charset="0"/>
              </a:rPr>
              <a:t>: 03 UV BCH, </a:t>
            </a:r>
            <a:r>
              <a:rPr lang="en-US" sz="2200" dirty="0" err="1">
                <a:solidFill>
                  <a:srgbClr val="0070C0"/>
                </a:solidFill>
                <a:latin typeface="Arial" panose="020B0604020202020204" pitchFamily="34" charset="0"/>
                <a:cs typeface="Arial" panose="020B0604020202020204" pitchFamily="34" charset="0"/>
              </a:rPr>
              <a:t>trong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đó</a:t>
            </a:r>
            <a:r>
              <a:rPr lang="en-US" sz="2200" dirty="0">
                <a:solidFill>
                  <a:srgbClr val="0070C0"/>
                </a:solidFill>
                <a:latin typeface="Arial" panose="020B0604020202020204" pitchFamily="34" charset="0"/>
                <a:cs typeface="Arial" panose="020B0604020202020204" pitchFamily="34" charset="0"/>
              </a:rPr>
              <a:t> 01 </a:t>
            </a:r>
            <a:r>
              <a:rPr lang="en-US" sz="2200" dirty="0" err="1">
                <a:solidFill>
                  <a:srgbClr val="0070C0"/>
                </a:solidFill>
                <a:latin typeface="Arial" panose="020B0604020202020204" pitchFamily="34" charset="0"/>
                <a:cs typeface="Arial" panose="020B0604020202020204" pitchFamily="34" charset="0"/>
              </a:rPr>
              <a:t>chủ</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tịch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và</a:t>
            </a:r>
            <a:r>
              <a:rPr lang="en-US" sz="2200" dirty="0">
                <a:solidFill>
                  <a:srgbClr val="0070C0"/>
                </a:solidFill>
                <a:latin typeface="Arial" panose="020B0604020202020204" pitchFamily="34" charset="0"/>
                <a:cs typeface="Arial" panose="020B0604020202020204" pitchFamily="34" charset="0"/>
              </a:rPr>
              <a:t> 02 </a:t>
            </a:r>
            <a:r>
              <a:rPr lang="en-US" sz="2200" dirty="0" err="1">
                <a:solidFill>
                  <a:srgbClr val="0070C0"/>
                </a:solidFill>
                <a:latin typeface="Arial" panose="020B0604020202020204" pitchFamily="34" charset="0"/>
                <a:cs typeface="Arial" panose="020B0604020202020204" pitchFamily="34" charset="0"/>
              </a:rPr>
              <a:t>ủy</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viên</a:t>
            </a:r>
            <a:r>
              <a:rPr lang="en-US" sz="2200" dirty="0">
                <a:solidFill>
                  <a:srgbClr val="0070C0"/>
                </a:solidFill>
                <a:latin typeface="Arial" panose="020B0604020202020204" pitchFamily="34" charset="0"/>
                <a:cs typeface="Arial" panose="020B0604020202020204" pitchFamily="34" charset="0"/>
              </a:rPr>
              <a:t>, 01 </a:t>
            </a:r>
            <a:r>
              <a:rPr lang="en-US" sz="2200" dirty="0" err="1">
                <a:solidFill>
                  <a:srgbClr val="0070C0"/>
                </a:solidFill>
                <a:latin typeface="Arial" panose="020B0604020202020204" pitchFamily="34" charset="0"/>
                <a:cs typeface="Arial" panose="020B0604020202020204" pitchFamily="34" charset="0"/>
              </a:rPr>
              <a:t>ủy</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viên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làm</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tác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kiểm</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tra</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không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bầu</a:t>
            </a:r>
            <a:r>
              <a:rPr lang="en-US" sz="2200" dirty="0">
                <a:solidFill>
                  <a:srgbClr val="0070C0"/>
                </a:solidFill>
                <a:latin typeface="Arial" panose="020B0604020202020204" pitchFamily="34" charset="0"/>
                <a:cs typeface="Arial" panose="020B0604020202020204" pitchFamily="34" charset="0"/>
              </a:rPr>
              <a:t> UBKT)</a:t>
            </a:r>
          </a:p>
          <a:p>
            <a:pPr>
              <a:spcBef>
                <a:spcPts val="600"/>
              </a:spcBef>
              <a:spcAft>
                <a:spcPts val="600"/>
              </a:spcAft>
            </a:pP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a:t>
            </a:r>
            <a:r>
              <a:rPr lang="en-US" sz="2000" dirty="0">
                <a:solidFill>
                  <a:srgbClr val="0070C0"/>
                </a:solidFill>
                <a:latin typeface="Arial" panose="020B0604020202020204" pitchFamily="34" charset="0"/>
                <a:cs typeface="Arial" panose="020B0604020202020204" pitchFamily="34" charset="0"/>
              </a:rPr>
              <a:t> 30 - </a:t>
            </a:r>
            <a:r>
              <a:rPr lang="en-US" sz="2000" dirty="0" err="1">
                <a:solidFill>
                  <a:srgbClr val="0070C0"/>
                </a:solidFill>
                <a:latin typeface="Arial" panose="020B0604020202020204" pitchFamily="34" charset="0"/>
                <a:cs typeface="Arial" panose="020B0604020202020204" pitchFamily="34" charset="0"/>
              </a:rPr>
              <a:t>dưới</a:t>
            </a:r>
            <a:r>
              <a:rPr lang="en-US" sz="2000" dirty="0">
                <a:solidFill>
                  <a:srgbClr val="0070C0"/>
                </a:solidFill>
                <a:latin typeface="Arial" panose="020B0604020202020204" pitchFamily="34" charset="0"/>
                <a:cs typeface="Arial" panose="020B0604020202020204" pitchFamily="34" charset="0"/>
              </a:rPr>
              <a:t> 150 </a:t>
            </a:r>
            <a:r>
              <a:rPr lang="en-US" sz="2000" dirty="0" err="1">
                <a:solidFill>
                  <a:srgbClr val="0070C0"/>
                </a:solidFill>
                <a:latin typeface="Arial" panose="020B0604020202020204" pitchFamily="34" charset="0"/>
                <a:cs typeface="Arial" panose="020B0604020202020204" pitchFamily="34" charset="0"/>
              </a:rPr>
              <a:t>đoàn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viên</a:t>
            </a:r>
            <a:r>
              <a:rPr lang="en-US" sz="2000" dirty="0">
                <a:solidFill>
                  <a:srgbClr val="0070C0"/>
                </a:solidFill>
                <a:latin typeface="Arial" panose="020B0604020202020204" pitchFamily="34" charset="0"/>
                <a:cs typeface="Arial" panose="020B0604020202020204" pitchFamily="34" charset="0"/>
              </a:rPr>
              <a:t>: BCH </a:t>
            </a:r>
            <a:r>
              <a:rPr lang="en-US" sz="2000" dirty="0" err="1">
                <a:solidFill>
                  <a:srgbClr val="0070C0"/>
                </a:solidFill>
                <a:latin typeface="Arial" panose="020B0604020202020204" pitchFamily="34" charset="0"/>
                <a:cs typeface="Arial" panose="020B0604020202020204" pitchFamily="34" charset="0"/>
              </a:rPr>
              <a:t>không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quá</a:t>
            </a:r>
            <a:r>
              <a:rPr lang="en-US" sz="2000" dirty="0">
                <a:solidFill>
                  <a:srgbClr val="0070C0"/>
                </a:solidFill>
                <a:latin typeface="Arial" panose="020B0604020202020204" pitchFamily="34" charset="0"/>
                <a:cs typeface="Arial" panose="020B0604020202020204" pitchFamily="34" charset="0"/>
              </a:rPr>
              <a:t> 7 </a:t>
            </a:r>
            <a:r>
              <a:rPr lang="en-US" sz="2000" dirty="0" err="1">
                <a:solidFill>
                  <a:srgbClr val="0070C0"/>
                </a:solidFill>
                <a:latin typeface="Arial" panose="020B0604020202020204" pitchFamily="34" charset="0"/>
                <a:cs typeface="Arial" panose="020B0604020202020204" pitchFamily="34" charset="0"/>
              </a:rPr>
              <a:t>người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trong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đó</a:t>
            </a:r>
            <a:r>
              <a:rPr lang="en-US" sz="2000" dirty="0">
                <a:solidFill>
                  <a:srgbClr val="0070C0"/>
                </a:solidFill>
                <a:latin typeface="Arial" panose="020B0604020202020204" pitchFamily="34" charset="0"/>
                <a:cs typeface="Arial" panose="020B0604020202020204" pitchFamily="34" charset="0"/>
              </a:rPr>
              <a:t> 01 CT, 01 PCT; UBKT </a:t>
            </a:r>
            <a:r>
              <a:rPr lang="en-US" sz="2000" dirty="0" err="1">
                <a:solidFill>
                  <a:srgbClr val="0070C0"/>
                </a:solidFill>
                <a:latin typeface="Arial" panose="020B0604020202020204" pitchFamily="34" charset="0"/>
                <a:cs typeface="Arial" panose="020B0604020202020204" pitchFamily="34" charset="0"/>
              </a:rPr>
              <a:t>không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quá</a:t>
            </a:r>
            <a:r>
              <a:rPr lang="en-US" sz="2000" dirty="0">
                <a:solidFill>
                  <a:srgbClr val="0070C0"/>
                </a:solidFill>
                <a:latin typeface="Arial" panose="020B0604020202020204" pitchFamily="34" charset="0"/>
                <a:cs typeface="Arial" panose="020B0604020202020204" pitchFamily="34" charset="0"/>
              </a:rPr>
              <a:t> 03 </a:t>
            </a:r>
            <a:r>
              <a:rPr lang="en-US" sz="2000" dirty="0" err="1">
                <a:solidFill>
                  <a:srgbClr val="0070C0"/>
                </a:solidFill>
                <a:latin typeface="Arial" panose="020B0604020202020204" pitchFamily="34" charset="0"/>
                <a:cs typeface="Arial" panose="020B0604020202020204" pitchFamily="34" charset="0"/>
              </a:rPr>
              <a:t>người</a:t>
            </a:r>
            <a:r>
              <a:rPr lang="en-US" sz="2000" dirty="0">
                <a:solidFill>
                  <a:srgbClr val="0070C0"/>
                </a:solidFill>
                <a:latin typeface="Arial" panose="020B0604020202020204" pitchFamily="34" charset="0"/>
                <a:cs typeface="Arial" panose="020B0604020202020204" pitchFamily="34" charset="0"/>
              </a:rPr>
              <a:t>.</a:t>
            </a:r>
          </a:p>
          <a:p>
            <a:pPr>
              <a:spcBef>
                <a:spcPts val="600"/>
              </a:spcBef>
              <a:spcAft>
                <a:spcPts val="600"/>
              </a:spcAft>
            </a:pP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a:t>
            </a:r>
            <a:r>
              <a:rPr lang="en-US" sz="2000" dirty="0">
                <a:solidFill>
                  <a:srgbClr val="0070C0"/>
                </a:solidFill>
                <a:latin typeface="Arial" panose="020B0604020202020204" pitchFamily="34" charset="0"/>
                <a:cs typeface="Arial" panose="020B0604020202020204" pitchFamily="34" charset="0"/>
              </a:rPr>
              <a:t> 150 - </a:t>
            </a:r>
            <a:r>
              <a:rPr lang="en-US" sz="2000" dirty="0" err="1">
                <a:solidFill>
                  <a:srgbClr val="0070C0"/>
                </a:solidFill>
                <a:latin typeface="Arial" panose="020B0604020202020204" pitchFamily="34" charset="0"/>
                <a:cs typeface="Arial" panose="020B0604020202020204" pitchFamily="34" charset="0"/>
              </a:rPr>
              <a:t>dưới</a:t>
            </a:r>
            <a:r>
              <a:rPr lang="en-US" sz="2000" dirty="0">
                <a:solidFill>
                  <a:srgbClr val="0070C0"/>
                </a:solidFill>
                <a:latin typeface="Arial" panose="020B0604020202020204" pitchFamily="34" charset="0"/>
                <a:cs typeface="Arial" panose="020B0604020202020204" pitchFamily="34" charset="0"/>
              </a:rPr>
              <a:t> 500 </a:t>
            </a:r>
            <a:r>
              <a:rPr lang="en-US" sz="2000" dirty="0" err="1">
                <a:solidFill>
                  <a:srgbClr val="0070C0"/>
                </a:solidFill>
                <a:latin typeface="Arial" panose="020B0604020202020204" pitchFamily="34" charset="0"/>
                <a:cs typeface="Arial" panose="020B0604020202020204" pitchFamily="34" charset="0"/>
              </a:rPr>
              <a:t>đoàn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viên</a:t>
            </a:r>
            <a:r>
              <a:rPr lang="en-US" sz="2000" dirty="0">
                <a:solidFill>
                  <a:srgbClr val="0070C0"/>
                </a:solidFill>
                <a:latin typeface="Arial" panose="020B0604020202020204" pitchFamily="34" charset="0"/>
                <a:cs typeface="Arial" panose="020B0604020202020204" pitchFamily="34" charset="0"/>
              </a:rPr>
              <a:t>: BCH </a:t>
            </a:r>
            <a:r>
              <a:rPr lang="en-US" sz="2000" dirty="0" err="1">
                <a:solidFill>
                  <a:srgbClr val="0070C0"/>
                </a:solidFill>
                <a:latin typeface="Arial" panose="020B0604020202020204" pitchFamily="34" charset="0"/>
                <a:cs typeface="Arial" panose="020B0604020202020204" pitchFamily="34" charset="0"/>
              </a:rPr>
              <a:t>không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quá</a:t>
            </a:r>
            <a:r>
              <a:rPr lang="en-US" sz="2000" dirty="0">
                <a:solidFill>
                  <a:srgbClr val="0070C0"/>
                </a:solidFill>
                <a:latin typeface="Arial" panose="020B0604020202020204" pitchFamily="34" charset="0"/>
                <a:cs typeface="Arial" panose="020B0604020202020204" pitchFamily="34" charset="0"/>
              </a:rPr>
              <a:t> 11 </a:t>
            </a:r>
            <a:r>
              <a:rPr lang="en-US" sz="2000" dirty="0" err="1">
                <a:solidFill>
                  <a:srgbClr val="0070C0"/>
                </a:solidFill>
                <a:latin typeface="Arial" panose="020B0604020202020204" pitchFamily="34" charset="0"/>
                <a:cs typeface="Arial" panose="020B0604020202020204" pitchFamily="34" charset="0"/>
              </a:rPr>
              <a:t>người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trong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đó</a:t>
            </a:r>
            <a:r>
              <a:rPr lang="en-US" sz="2000" dirty="0">
                <a:solidFill>
                  <a:srgbClr val="0070C0"/>
                </a:solidFill>
                <a:latin typeface="Arial" panose="020B0604020202020204" pitchFamily="34" charset="0"/>
                <a:cs typeface="Arial" panose="020B0604020202020204" pitchFamily="34" charset="0"/>
              </a:rPr>
              <a:t> 01 CT, 01 PCT; UBKT </a:t>
            </a:r>
            <a:r>
              <a:rPr lang="en-US" sz="2000" dirty="0" err="1">
                <a:solidFill>
                  <a:srgbClr val="0070C0"/>
                </a:solidFill>
                <a:latin typeface="Arial" panose="020B0604020202020204" pitchFamily="34" charset="0"/>
                <a:cs typeface="Arial" panose="020B0604020202020204" pitchFamily="34" charset="0"/>
              </a:rPr>
              <a:t>không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quá</a:t>
            </a:r>
            <a:r>
              <a:rPr lang="en-US" sz="2000" dirty="0">
                <a:solidFill>
                  <a:srgbClr val="0070C0"/>
                </a:solidFill>
                <a:latin typeface="Arial" panose="020B0604020202020204" pitchFamily="34" charset="0"/>
                <a:cs typeface="Arial" panose="020B0604020202020204" pitchFamily="34" charset="0"/>
              </a:rPr>
              <a:t> 03 </a:t>
            </a:r>
            <a:r>
              <a:rPr lang="en-US" sz="2000" dirty="0" err="1">
                <a:solidFill>
                  <a:srgbClr val="0070C0"/>
                </a:solidFill>
                <a:latin typeface="Arial" panose="020B0604020202020204" pitchFamily="34" charset="0"/>
                <a:cs typeface="Arial" panose="020B0604020202020204" pitchFamily="34" charset="0"/>
              </a:rPr>
              <a:t>người</a:t>
            </a:r>
            <a:r>
              <a:rPr lang="en-US" sz="2000" dirty="0">
                <a:solidFill>
                  <a:srgbClr val="0070C0"/>
                </a:solidFill>
                <a:latin typeface="Arial" panose="020B0604020202020204" pitchFamily="34" charset="0"/>
                <a:cs typeface="Arial" panose="020B0604020202020204" pitchFamily="34" charset="0"/>
              </a:rPr>
              <a:t>.</a:t>
            </a:r>
          </a:p>
          <a:p>
            <a:pPr>
              <a:spcBef>
                <a:spcPts val="600"/>
              </a:spcBef>
              <a:spcAft>
                <a:spcPts val="600"/>
              </a:spcAft>
            </a:pP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a:t>
            </a:r>
            <a:r>
              <a:rPr lang="en-US" sz="2000" dirty="0">
                <a:solidFill>
                  <a:srgbClr val="0070C0"/>
                </a:solidFill>
                <a:latin typeface="Arial" panose="020B0604020202020204" pitchFamily="34" charset="0"/>
                <a:cs typeface="Arial" panose="020B0604020202020204" pitchFamily="34" charset="0"/>
              </a:rPr>
              <a:t> 500 - 1.000 </a:t>
            </a:r>
            <a:r>
              <a:rPr lang="en-US" sz="2000" dirty="0" err="1">
                <a:solidFill>
                  <a:srgbClr val="0070C0"/>
                </a:solidFill>
                <a:latin typeface="Arial" panose="020B0604020202020204" pitchFamily="34" charset="0"/>
                <a:cs typeface="Arial" panose="020B0604020202020204" pitchFamily="34" charset="0"/>
              </a:rPr>
              <a:t>đoàn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viên</a:t>
            </a:r>
            <a:r>
              <a:rPr lang="en-US" sz="2000" dirty="0">
                <a:solidFill>
                  <a:srgbClr val="0070C0"/>
                </a:solidFill>
                <a:latin typeface="Arial" panose="020B0604020202020204" pitchFamily="34" charset="0"/>
                <a:cs typeface="Arial" panose="020B0604020202020204" pitchFamily="34" charset="0"/>
              </a:rPr>
              <a:t>: BCH </a:t>
            </a:r>
            <a:r>
              <a:rPr lang="en-US" sz="2000" dirty="0" err="1">
                <a:solidFill>
                  <a:srgbClr val="0070C0"/>
                </a:solidFill>
                <a:latin typeface="Arial" panose="020B0604020202020204" pitchFamily="34" charset="0"/>
                <a:cs typeface="Arial" panose="020B0604020202020204" pitchFamily="34" charset="0"/>
              </a:rPr>
              <a:t>không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quá</a:t>
            </a:r>
            <a:r>
              <a:rPr lang="en-US" sz="2000">
                <a:solidFill>
                  <a:srgbClr val="0070C0"/>
                </a:solidFill>
                <a:latin typeface="Arial" panose="020B0604020202020204" pitchFamily="34" charset="0"/>
                <a:cs typeface="Arial" panose="020B0604020202020204" pitchFamily="34" charset="0"/>
              </a:rPr>
              <a:t> 13 </a:t>
            </a:r>
            <a:r>
              <a:rPr lang="en-US" sz="2000" dirty="0" err="1">
                <a:solidFill>
                  <a:srgbClr val="0070C0"/>
                </a:solidFill>
                <a:latin typeface="Arial" panose="020B0604020202020204" pitchFamily="34" charset="0"/>
                <a:cs typeface="Arial" panose="020B0604020202020204" pitchFamily="34" charset="0"/>
              </a:rPr>
              <a:t>người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trong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đó</a:t>
            </a:r>
            <a:r>
              <a:rPr lang="en-US" sz="2000" dirty="0">
                <a:solidFill>
                  <a:srgbClr val="0070C0"/>
                </a:solidFill>
                <a:latin typeface="Arial" panose="020B0604020202020204" pitchFamily="34" charset="0"/>
                <a:cs typeface="Arial" panose="020B0604020202020204" pitchFamily="34" charset="0"/>
              </a:rPr>
              <a:t> 01 CT, 01 PCT; UBKT </a:t>
            </a:r>
            <a:r>
              <a:rPr lang="en-US" sz="2000" dirty="0" err="1">
                <a:solidFill>
                  <a:srgbClr val="0070C0"/>
                </a:solidFill>
                <a:latin typeface="Arial" panose="020B0604020202020204" pitchFamily="34" charset="0"/>
                <a:cs typeface="Arial" panose="020B0604020202020204" pitchFamily="34" charset="0"/>
              </a:rPr>
              <a:t>không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quá</a:t>
            </a:r>
            <a:r>
              <a:rPr lang="en-US" sz="2000" dirty="0">
                <a:solidFill>
                  <a:srgbClr val="0070C0"/>
                </a:solidFill>
                <a:latin typeface="Arial" panose="020B0604020202020204" pitchFamily="34" charset="0"/>
                <a:cs typeface="Arial" panose="020B0604020202020204" pitchFamily="34" charset="0"/>
              </a:rPr>
              <a:t> 03 </a:t>
            </a:r>
            <a:r>
              <a:rPr lang="en-US" sz="2000" dirty="0" err="1">
                <a:solidFill>
                  <a:srgbClr val="0070C0"/>
                </a:solidFill>
                <a:latin typeface="Arial" panose="020B0604020202020204" pitchFamily="34" charset="0"/>
                <a:cs typeface="Arial" panose="020B0604020202020204" pitchFamily="34" charset="0"/>
              </a:rPr>
              <a:t>người</a:t>
            </a:r>
            <a:r>
              <a:rPr lang="en-US" sz="2000" dirty="0">
                <a:solidFill>
                  <a:srgbClr val="0070C0"/>
                </a:solidFill>
                <a:latin typeface="Arial" panose="020B0604020202020204" pitchFamily="34" charset="0"/>
                <a:cs typeface="Arial" panose="020B0604020202020204" pitchFamily="34" charset="0"/>
              </a:rPr>
              <a:t>.</a:t>
            </a:r>
          </a:p>
          <a:p>
            <a:pPr>
              <a:spcBef>
                <a:spcPts val="600"/>
              </a:spcBef>
              <a:spcAft>
                <a:spcPts val="600"/>
              </a:spcAft>
            </a:pP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Lưu</a:t>
            </a:r>
            <a:r>
              <a:rPr lang="en-US" sz="2000" b="1" i="1" dirty="0">
                <a:solidFill>
                  <a:srgbClr val="C00000"/>
                </a:solidFill>
                <a:latin typeface="Arial" panose="020B0604020202020204" pitchFamily="34" charset="0"/>
                <a:cs typeface="Arial" panose="020B0604020202020204" pitchFamily="34" charset="0"/>
              </a:rPr>
              <a:t> ý: </a:t>
            </a:r>
            <a:r>
              <a:rPr lang="en-US" sz="2000" dirty="0">
                <a:solidFill>
                  <a:srgbClr val="0070C0"/>
                </a:solidFill>
                <a:latin typeface="Arial" panose="020B0604020202020204" pitchFamily="34" charset="0"/>
                <a:cs typeface="Arial" panose="020B0604020202020204" pitchFamily="34" charset="0"/>
              </a:rPr>
              <a:t>BCH </a:t>
            </a:r>
            <a:r>
              <a:rPr lang="en-US" sz="2000" dirty="0" err="1">
                <a:solidFill>
                  <a:srgbClr val="0070C0"/>
                </a:solidFill>
                <a:latin typeface="Arial" panose="020B0604020202020204" pitchFamily="34" charset="0"/>
                <a:cs typeface="Arial" panose="020B0604020202020204" pitchFamily="34" charset="0"/>
              </a:rPr>
              <a:t>có</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a:t>
            </a:r>
            <a:r>
              <a:rPr lang="en-US" sz="2000" dirty="0">
                <a:solidFill>
                  <a:srgbClr val="0070C0"/>
                </a:solidFill>
                <a:latin typeface="Arial" panose="020B0604020202020204" pitchFamily="34" charset="0"/>
                <a:cs typeface="Arial" panose="020B0604020202020204" pitchFamily="34" charset="0"/>
              </a:rPr>
              <a:t> 9 </a:t>
            </a:r>
            <a:r>
              <a:rPr lang="en-US" sz="2000" dirty="0" err="1">
                <a:solidFill>
                  <a:srgbClr val="0070C0"/>
                </a:solidFill>
                <a:latin typeface="Arial" panose="020B0604020202020204" pitchFamily="34" charset="0"/>
                <a:cs typeface="Arial" panose="020B0604020202020204" pitchFamily="34" charset="0"/>
              </a:rPr>
              <a:t>người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trở</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lên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thì</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bầu</a:t>
            </a:r>
            <a:r>
              <a:rPr lang="en-US" sz="2000" dirty="0">
                <a:solidFill>
                  <a:srgbClr val="0070C0"/>
                </a:solidFill>
                <a:latin typeface="Arial" panose="020B0604020202020204" pitchFamily="34" charset="0"/>
                <a:cs typeface="Arial" panose="020B0604020202020204" pitchFamily="34" charset="0"/>
              </a:rPr>
              <a:t> BTV, </a:t>
            </a:r>
            <a:r>
              <a:rPr lang="en-US" sz="2000" dirty="0" err="1">
                <a:solidFill>
                  <a:srgbClr val="0070C0"/>
                </a:solidFill>
                <a:latin typeface="Arial" panose="020B0604020202020204" pitchFamily="34" charset="0"/>
                <a:cs typeface="Arial" panose="020B0604020202020204" pitchFamily="34" charset="0"/>
              </a:rPr>
              <a:t>số</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lượng</a:t>
            </a:r>
            <a:r>
              <a:rPr lang="en-US" sz="2000" dirty="0">
                <a:solidFill>
                  <a:srgbClr val="0070C0"/>
                </a:solidFill>
                <a:latin typeface="Arial" panose="020B0604020202020204" pitchFamily="34" charset="0"/>
                <a:cs typeface="Arial" panose="020B0604020202020204" pitchFamily="34" charset="0"/>
              </a:rPr>
              <a:t> UV BTV </a:t>
            </a:r>
            <a:r>
              <a:rPr lang="en-US" sz="2000" dirty="0" err="1">
                <a:solidFill>
                  <a:srgbClr val="0070C0"/>
                </a:solidFill>
                <a:latin typeface="Arial" panose="020B0604020202020204" pitchFamily="34" charset="0"/>
                <a:cs typeface="Arial" panose="020B0604020202020204" pitchFamily="34" charset="0"/>
              </a:rPr>
              <a:t>không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quá</a:t>
            </a:r>
            <a:r>
              <a:rPr lang="en-US" sz="2000" dirty="0">
                <a:solidFill>
                  <a:srgbClr val="0070C0"/>
                </a:solidFill>
                <a:latin typeface="Arial" panose="020B0604020202020204" pitchFamily="34" charset="0"/>
                <a:cs typeface="Arial" panose="020B0604020202020204" pitchFamily="34" charset="0"/>
              </a:rPr>
              <a:t> 1/3 UV BCH.</a:t>
            </a:r>
          </a:p>
          <a:p>
            <a:pPr>
              <a:spcBef>
                <a:spcPts val="600"/>
              </a:spcBef>
              <a:spcAft>
                <a:spcPts val="600"/>
              </a:spcAft>
            </a:pPr>
            <a:endParaRPr lang="en-US" sz="2000" dirty="0">
              <a:solidFill>
                <a:srgbClr val="0070C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67472E4-5B54-A768-7D90-D7BC90BCFFEC}"/>
              </a:ext>
            </a:extLst>
          </p:cNvPr>
          <p:cNvSpPr txBox="1"/>
          <p:nvPr/>
        </p:nvSpPr>
        <p:spPr>
          <a:xfrm>
            <a:off x="714064" y="1612021"/>
            <a:ext cx="10680326" cy="430887"/>
          </a:xfrm>
          <a:prstGeom prst="rect">
            <a:avLst/>
          </a:prstGeom>
          <a:noFill/>
        </p:spPr>
        <p:txBody>
          <a:bodyPr wrap="square" rtlCol="0">
            <a:spAutoFit/>
          </a:bodyPr>
          <a:lstStyle/>
          <a:p>
            <a:r>
              <a:rPr lang="en-US" sz="2200" b="1" i="1">
                <a:solidFill>
                  <a:srgbClr val="C00000"/>
                </a:solidFill>
                <a:latin typeface="Arial" panose="020B0604020202020204" pitchFamily="34" charset="0"/>
                <a:cs typeface="Arial" panose="020B0604020202020204" pitchFamily="34" charset="0"/>
              </a:rPr>
              <a:t>4.3.4</a:t>
            </a:r>
            <a:r>
              <a:rPr lang="en-US" sz="2200" b="1" i="1" dirty="0">
                <a:solidFill>
                  <a:srgbClr val="C00000"/>
                </a:solidFill>
                <a:latin typeface="Arial" panose="020B0604020202020204" pitchFamily="34" charset="0"/>
                <a:cs typeface="Arial" panose="020B0604020202020204" pitchFamily="34" charset="0"/>
              </a:rPr>
              <a:t>. </a:t>
            </a:r>
            <a:r>
              <a:rPr lang="en-US" sz="2200" b="1" i="1" dirty="0" err="1">
                <a:solidFill>
                  <a:srgbClr val="C00000"/>
                </a:solidFill>
                <a:latin typeface="Arial" panose="020B0604020202020204" pitchFamily="34" charset="0"/>
                <a:cs typeface="Arial" panose="020B0604020202020204" pitchFamily="34" charset="0"/>
              </a:rPr>
              <a:t>Số</a:t>
            </a:r>
            <a:r>
              <a:rPr lang="en-US" sz="2200" b="1" i="1" dirty="0">
                <a:solidFill>
                  <a:srgbClr val="C00000"/>
                </a:solidFill>
                <a:latin typeface="Arial" panose="020B0604020202020204" pitchFamily="34" charset="0"/>
                <a:cs typeface="Arial" panose="020B0604020202020204" pitchFamily="34" charset="0"/>
              </a:rPr>
              <a:t> </a:t>
            </a:r>
            <a:r>
              <a:rPr lang="en-US" sz="2200" b="1" i="1" err="1">
                <a:solidFill>
                  <a:srgbClr val="C00000"/>
                </a:solidFill>
                <a:latin typeface="Arial" panose="020B0604020202020204" pitchFamily="34" charset="0"/>
                <a:cs typeface="Arial" panose="020B0604020202020204" pitchFamily="34" charset="0"/>
              </a:rPr>
              <a:t>lượng</a:t>
            </a:r>
            <a:r>
              <a:rPr lang="en-US" sz="2200" b="1" i="1">
                <a:solidFill>
                  <a:srgbClr val="C00000"/>
                </a:solidFill>
                <a:latin typeface="Arial" panose="020B0604020202020204" pitchFamily="34" charset="0"/>
                <a:cs typeface="Arial" panose="020B0604020202020204" pitchFamily="34" charset="0"/>
              </a:rPr>
              <a:t> UV BCH</a:t>
            </a:r>
            <a:endParaRPr lang="en-US" sz="2200" b="1" i="1" dirty="0">
              <a:solidFill>
                <a:srgbClr val="C00000"/>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40CB0CAC-B5D0-4D87-9F15-67E66CC34410}"/>
              </a:ext>
            </a:extLst>
          </p:cNvPr>
          <p:cNvGrpSpPr/>
          <p:nvPr/>
        </p:nvGrpSpPr>
        <p:grpSpPr>
          <a:xfrm>
            <a:off x="1160447" y="510943"/>
            <a:ext cx="1035189" cy="769441"/>
            <a:chOff x="4641958" y="2205124"/>
            <a:chExt cx="1126772" cy="825394"/>
          </a:xfrm>
        </p:grpSpPr>
        <p:sp>
          <p:nvSpPr>
            <p:cNvPr id="28" name="TextBox 27">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29" name="Oval 28">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0" name="TextBox 29">
            <a:extLst>
              <a:ext uri="{FF2B5EF4-FFF2-40B4-BE49-F238E27FC236}">
                <a16:creationId xmlns:a16="http://schemas.microsoft.com/office/drawing/2014/main" id="{DBED121D-47A4-4CB9-B309-B1AECBFD9C9B}"/>
              </a:ext>
            </a:extLst>
          </p:cNvPr>
          <p:cNvSpPr txBox="1"/>
          <p:nvPr/>
        </p:nvSpPr>
        <p:spPr>
          <a:xfrm>
            <a:off x="2585988" y="690698"/>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2" name="Group 31">
            <a:extLst>
              <a:ext uri="{FF2B5EF4-FFF2-40B4-BE49-F238E27FC236}">
                <a16:creationId xmlns:a16="http://schemas.microsoft.com/office/drawing/2014/main" id="{7676D059-3AF6-4054-81B3-751F549C92FF}"/>
              </a:ext>
            </a:extLst>
          </p:cNvPr>
          <p:cNvGrpSpPr/>
          <p:nvPr/>
        </p:nvGrpSpPr>
        <p:grpSpPr>
          <a:xfrm>
            <a:off x="1119585" y="1388263"/>
            <a:ext cx="8857961" cy="146197"/>
            <a:chOff x="1541788" y="1415318"/>
            <a:chExt cx="7957996" cy="146197"/>
          </a:xfrm>
        </p:grpSpPr>
        <p:grpSp>
          <p:nvGrpSpPr>
            <p:cNvPr id="34" name="Group 33">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6" name="Oval 35">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Oval 36">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Oval 37">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9" name="Oval 38">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0" name="Oval 39">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5" name="Straight Connector 34">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0891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193186A-FF35-6C2E-D8D4-1FE7899B6E61}"/>
              </a:ext>
            </a:extLst>
          </p:cNvPr>
          <p:cNvSpPr txBox="1"/>
          <p:nvPr/>
        </p:nvSpPr>
        <p:spPr>
          <a:xfrm>
            <a:off x="645990" y="2197267"/>
            <a:ext cx="10900019" cy="2231380"/>
          </a:xfrm>
          <a:prstGeom prst="rect">
            <a:avLst/>
          </a:prstGeom>
          <a:noFill/>
        </p:spPr>
        <p:txBody>
          <a:bodyPr wrap="square" rtlCol="0">
            <a:spAutoFit/>
          </a:bodyPr>
          <a:lstStyle/>
          <a:p>
            <a:pPr>
              <a:lnSpc>
                <a:spcPct val="150000"/>
              </a:lnSpc>
              <a:spcBef>
                <a:spcPts val="600"/>
              </a:spcBef>
              <a:spcAft>
                <a:spcPts val="600"/>
              </a:spcAft>
            </a:pPr>
            <a:r>
              <a:rPr lang="en-US" sz="2200" b="1" i="1">
                <a:solidFill>
                  <a:srgbClr val="C00000"/>
                </a:solidFill>
                <a:latin typeface="Arial" panose="020B0604020202020204" pitchFamily="34" charset="0"/>
                <a:cs typeface="Arial" panose="020B0604020202020204" pitchFamily="34" charset="0"/>
              </a:rPr>
              <a:t>b) </a:t>
            </a:r>
            <a:r>
              <a:rPr lang="en-US" sz="2200" b="1" i="1" dirty="0" err="1">
                <a:solidFill>
                  <a:srgbClr val="C00000"/>
                </a:solidFill>
                <a:latin typeface="Arial" panose="020B0604020202020204" pitchFamily="34" charset="0"/>
                <a:cs typeface="Arial" panose="020B0604020202020204" pitchFamily="34" charset="0"/>
              </a:rPr>
              <a:t>Đối</a:t>
            </a:r>
            <a:r>
              <a:rPr lang="en-US" sz="2200" b="1" i="1" dirty="0">
                <a:solidFill>
                  <a:srgbClr val="C00000"/>
                </a:solidFill>
                <a:latin typeface="Arial" panose="020B0604020202020204" pitchFamily="34" charset="0"/>
                <a:cs typeface="Arial" panose="020B0604020202020204" pitchFamily="34" charset="0"/>
              </a:rPr>
              <a:t> </a:t>
            </a:r>
            <a:r>
              <a:rPr lang="en-US" sz="2200" b="1" i="1" dirty="0" err="1">
                <a:solidFill>
                  <a:srgbClr val="C00000"/>
                </a:solidFill>
                <a:latin typeface="Arial" panose="020B0604020202020204" pitchFamily="34" charset="0"/>
                <a:cs typeface="Arial" panose="020B0604020202020204" pitchFamily="34" charset="0"/>
              </a:rPr>
              <a:t>với</a:t>
            </a:r>
            <a:r>
              <a:rPr lang="en-US" sz="2200" b="1" i="1" dirty="0">
                <a:solidFill>
                  <a:srgbClr val="C00000"/>
                </a:solidFill>
                <a:latin typeface="Arial" panose="020B0604020202020204" pitchFamily="34" charset="0"/>
                <a:cs typeface="Arial" panose="020B0604020202020204" pitchFamily="34" charset="0"/>
              </a:rPr>
              <a:t> </a:t>
            </a:r>
            <a:r>
              <a:rPr lang="en-US" sz="2200" b="1" i="1" dirty="0" err="1">
                <a:solidFill>
                  <a:srgbClr val="C00000"/>
                </a:solidFill>
                <a:latin typeface="Arial" panose="020B0604020202020204" pitchFamily="34" charset="0"/>
                <a:cs typeface="Arial" panose="020B0604020202020204" pitchFamily="34" charset="0"/>
              </a:rPr>
              <a:t>Công</a:t>
            </a:r>
            <a:r>
              <a:rPr lang="en-US" sz="2200" b="1" i="1" dirty="0">
                <a:solidFill>
                  <a:srgbClr val="C00000"/>
                </a:solidFill>
                <a:latin typeface="Arial" panose="020B0604020202020204" pitchFamily="34" charset="0"/>
                <a:cs typeface="Arial" panose="020B0604020202020204" pitchFamily="34" charset="0"/>
              </a:rPr>
              <a:t> </a:t>
            </a:r>
            <a:r>
              <a:rPr lang="en-US" sz="2200" b="1" i="1" dirty="0" err="1">
                <a:solidFill>
                  <a:srgbClr val="C00000"/>
                </a:solidFill>
                <a:latin typeface="Arial" panose="020B0604020202020204" pitchFamily="34" charset="0"/>
                <a:cs typeface="Arial" panose="020B0604020202020204" pitchFamily="34" charset="0"/>
              </a:rPr>
              <a:t>đoàn</a:t>
            </a:r>
            <a:r>
              <a:rPr lang="en-US" sz="2200" b="1" i="1" dirty="0">
                <a:solidFill>
                  <a:srgbClr val="C00000"/>
                </a:solidFill>
                <a:latin typeface="Arial" panose="020B0604020202020204" pitchFamily="34" charset="0"/>
                <a:cs typeface="Arial" panose="020B0604020202020204" pitchFamily="34" charset="0"/>
              </a:rPr>
              <a:t> </a:t>
            </a:r>
            <a:r>
              <a:rPr lang="en-US" sz="2200" b="1" i="1" dirty="0" err="1">
                <a:solidFill>
                  <a:srgbClr val="C00000"/>
                </a:solidFill>
                <a:latin typeface="Arial" panose="020B0604020202020204" pitchFamily="34" charset="0"/>
                <a:cs typeface="Arial" panose="020B0604020202020204" pitchFamily="34" charset="0"/>
              </a:rPr>
              <a:t>cấp</a:t>
            </a:r>
            <a:r>
              <a:rPr lang="en-US" sz="2200" b="1" i="1" dirty="0">
                <a:solidFill>
                  <a:srgbClr val="C00000"/>
                </a:solidFill>
                <a:latin typeface="Arial" panose="020B0604020202020204" pitchFamily="34" charset="0"/>
                <a:cs typeface="Arial" panose="020B0604020202020204" pitchFamily="34" charset="0"/>
              </a:rPr>
              <a:t> </a:t>
            </a:r>
            <a:r>
              <a:rPr lang="en-US" sz="2200" b="1" i="1" err="1">
                <a:solidFill>
                  <a:srgbClr val="C00000"/>
                </a:solidFill>
                <a:latin typeface="Arial" panose="020B0604020202020204" pitchFamily="34" charset="0"/>
                <a:cs typeface="Arial" panose="020B0604020202020204" pitchFamily="34" charset="0"/>
              </a:rPr>
              <a:t>trên</a:t>
            </a:r>
            <a:r>
              <a:rPr lang="en-US" sz="2200" b="1" i="1">
                <a:solidFill>
                  <a:srgbClr val="C00000"/>
                </a:solidFill>
                <a:latin typeface="Arial" panose="020B0604020202020204" pitchFamily="34" charset="0"/>
                <a:cs typeface="Arial" panose="020B0604020202020204" pitchFamily="34" charset="0"/>
              </a:rPr>
              <a:t> TTCS</a:t>
            </a:r>
            <a:endParaRPr lang="en-US" sz="2200" dirty="0">
              <a:solidFill>
                <a:srgbClr val="0070C0"/>
              </a:solidFill>
              <a:latin typeface="Arial" panose="020B0604020202020204" pitchFamily="34" charset="0"/>
              <a:cs typeface="Arial" panose="020B0604020202020204" pitchFamily="34" charset="0"/>
            </a:endParaRPr>
          </a:p>
          <a:p>
            <a:pPr>
              <a:lnSpc>
                <a:spcPct val="150000"/>
              </a:lnSpc>
              <a:spcBef>
                <a:spcPts val="600"/>
              </a:spcBef>
              <a:spcAft>
                <a:spcPts val="600"/>
              </a:spcAft>
            </a:pPr>
            <a:r>
              <a:rPr lang="en-US" sz="2200" dirty="0">
                <a:solidFill>
                  <a:srgbClr val="0070C0"/>
                </a:solidFill>
                <a:latin typeface="Arial" panose="020B0604020202020204" pitchFamily="34" charset="0"/>
                <a:cs typeface="Arial" panose="020B0604020202020204" pitchFamily="34" charset="0"/>
              </a:rPr>
              <a:t>- </a:t>
            </a:r>
            <a:r>
              <a:rPr lang="en-US" sz="2200" err="1">
                <a:solidFill>
                  <a:srgbClr val="0070C0"/>
                </a:solidFill>
                <a:latin typeface="Arial" panose="020B0604020202020204" pitchFamily="34" charset="0"/>
                <a:cs typeface="Arial" panose="020B0604020202020204" pitchFamily="34" charset="0"/>
              </a:rPr>
              <a:t>Dưới</a:t>
            </a:r>
            <a:r>
              <a:rPr lang="en-US" sz="2200">
                <a:solidFill>
                  <a:srgbClr val="0070C0"/>
                </a:solidFill>
                <a:latin typeface="Arial" panose="020B0604020202020204" pitchFamily="34" charset="0"/>
                <a:cs typeface="Arial" panose="020B0604020202020204" pitchFamily="34" charset="0"/>
              </a:rPr>
              <a:t> 10.000 </a:t>
            </a:r>
            <a:r>
              <a:rPr lang="en-US" sz="2200" dirty="0" err="1">
                <a:solidFill>
                  <a:srgbClr val="0070C0"/>
                </a:solidFill>
                <a:latin typeface="Arial" panose="020B0604020202020204" pitchFamily="34" charset="0"/>
                <a:cs typeface="Arial" panose="020B0604020202020204" pitchFamily="34" charset="0"/>
              </a:rPr>
              <a:t>đoàn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viên</a:t>
            </a:r>
            <a:r>
              <a:rPr lang="en-US" sz="2200" dirty="0">
                <a:solidFill>
                  <a:srgbClr val="0070C0"/>
                </a:solidFill>
                <a:latin typeface="Arial" panose="020B0604020202020204" pitchFamily="34" charset="0"/>
                <a:cs typeface="Arial" panose="020B0604020202020204" pitchFamily="34" charset="0"/>
              </a:rPr>
              <a:t>: BCH </a:t>
            </a:r>
            <a:r>
              <a:rPr lang="en-US" sz="2200" dirty="0" err="1">
                <a:solidFill>
                  <a:srgbClr val="0070C0"/>
                </a:solidFill>
                <a:latin typeface="Arial" panose="020B0604020202020204" pitchFamily="34" charset="0"/>
                <a:cs typeface="Arial" panose="020B0604020202020204" pitchFamily="34" charset="0"/>
              </a:rPr>
              <a:t>không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quá</a:t>
            </a:r>
            <a:r>
              <a:rPr lang="en-US" sz="2200" dirty="0">
                <a:solidFill>
                  <a:srgbClr val="0070C0"/>
                </a:solidFill>
                <a:latin typeface="Arial" panose="020B0604020202020204" pitchFamily="34" charset="0"/>
                <a:cs typeface="Arial" panose="020B0604020202020204" pitchFamily="34" charset="0"/>
              </a:rPr>
              <a:t> 15 </a:t>
            </a:r>
            <a:r>
              <a:rPr lang="en-US" sz="2200" dirty="0" err="1">
                <a:solidFill>
                  <a:srgbClr val="0070C0"/>
                </a:solidFill>
                <a:latin typeface="Arial" panose="020B0604020202020204" pitchFamily="34" charset="0"/>
                <a:cs typeface="Arial" panose="020B0604020202020204" pitchFamily="34" charset="0"/>
              </a:rPr>
              <a:t>người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trong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đó</a:t>
            </a:r>
            <a:r>
              <a:rPr lang="en-US" sz="2200" dirty="0">
                <a:solidFill>
                  <a:srgbClr val="0070C0"/>
                </a:solidFill>
                <a:latin typeface="Arial" panose="020B0604020202020204" pitchFamily="34" charset="0"/>
                <a:cs typeface="Arial" panose="020B0604020202020204" pitchFamily="34" charset="0"/>
              </a:rPr>
              <a:t> 01 CT, 02 PCT; UBKT </a:t>
            </a:r>
            <a:r>
              <a:rPr lang="en-US" sz="2200" dirty="0" err="1">
                <a:solidFill>
                  <a:srgbClr val="0070C0"/>
                </a:solidFill>
                <a:latin typeface="Arial" panose="020B0604020202020204" pitchFamily="34" charset="0"/>
                <a:cs typeface="Arial" panose="020B0604020202020204" pitchFamily="34" charset="0"/>
              </a:rPr>
              <a:t>không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quá</a:t>
            </a:r>
            <a:r>
              <a:rPr lang="en-US" sz="2200" dirty="0">
                <a:solidFill>
                  <a:srgbClr val="0070C0"/>
                </a:solidFill>
                <a:latin typeface="Arial" panose="020B0604020202020204" pitchFamily="34" charset="0"/>
                <a:cs typeface="Arial" panose="020B0604020202020204" pitchFamily="34" charset="0"/>
              </a:rPr>
              <a:t> 03 </a:t>
            </a:r>
            <a:r>
              <a:rPr lang="en-US" sz="2200" dirty="0" err="1">
                <a:solidFill>
                  <a:srgbClr val="0070C0"/>
                </a:solidFill>
                <a:latin typeface="Arial" panose="020B0604020202020204" pitchFamily="34" charset="0"/>
                <a:cs typeface="Arial" panose="020B0604020202020204" pitchFamily="34" charset="0"/>
              </a:rPr>
              <a:t>người</a:t>
            </a:r>
            <a:r>
              <a:rPr lang="en-US" sz="2200" dirty="0">
                <a:solidFill>
                  <a:srgbClr val="0070C0"/>
                </a:solidFill>
                <a:latin typeface="Arial" panose="020B0604020202020204" pitchFamily="34" charset="0"/>
                <a:cs typeface="Arial" panose="020B0604020202020204" pitchFamily="34" charset="0"/>
              </a:rPr>
              <a:t>.</a:t>
            </a:r>
          </a:p>
          <a:p>
            <a:pPr>
              <a:spcBef>
                <a:spcPts val="600"/>
              </a:spcBef>
              <a:spcAft>
                <a:spcPts val="600"/>
              </a:spcAft>
            </a:pPr>
            <a:endParaRPr lang="en-US" sz="2000" dirty="0">
              <a:solidFill>
                <a:srgbClr val="0070C0"/>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40CB0CAC-B5D0-4D87-9F15-67E66CC34410}"/>
              </a:ext>
            </a:extLst>
          </p:cNvPr>
          <p:cNvGrpSpPr/>
          <p:nvPr/>
        </p:nvGrpSpPr>
        <p:grpSpPr>
          <a:xfrm>
            <a:off x="1160447" y="510943"/>
            <a:ext cx="1035189" cy="769441"/>
            <a:chOff x="4641958" y="2205124"/>
            <a:chExt cx="1126772" cy="825394"/>
          </a:xfrm>
        </p:grpSpPr>
        <p:sp>
          <p:nvSpPr>
            <p:cNvPr id="28" name="TextBox 27">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29" name="Oval 28">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0" name="TextBox 29">
            <a:extLst>
              <a:ext uri="{FF2B5EF4-FFF2-40B4-BE49-F238E27FC236}">
                <a16:creationId xmlns:a16="http://schemas.microsoft.com/office/drawing/2014/main" id="{DBED121D-47A4-4CB9-B309-B1AECBFD9C9B}"/>
              </a:ext>
            </a:extLst>
          </p:cNvPr>
          <p:cNvSpPr txBox="1"/>
          <p:nvPr/>
        </p:nvSpPr>
        <p:spPr>
          <a:xfrm>
            <a:off x="2585988" y="690698"/>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2" name="Group 31">
            <a:extLst>
              <a:ext uri="{FF2B5EF4-FFF2-40B4-BE49-F238E27FC236}">
                <a16:creationId xmlns:a16="http://schemas.microsoft.com/office/drawing/2014/main" id="{7676D059-3AF6-4054-81B3-751F549C92FF}"/>
              </a:ext>
            </a:extLst>
          </p:cNvPr>
          <p:cNvGrpSpPr/>
          <p:nvPr/>
        </p:nvGrpSpPr>
        <p:grpSpPr>
          <a:xfrm>
            <a:off x="1119585" y="1388263"/>
            <a:ext cx="8857961" cy="146197"/>
            <a:chOff x="1541788" y="1415318"/>
            <a:chExt cx="7957996" cy="146197"/>
          </a:xfrm>
        </p:grpSpPr>
        <p:grpSp>
          <p:nvGrpSpPr>
            <p:cNvPr id="33" name="Group 32">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5" name="Oval 34">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6" name="Oval 35">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Oval 36">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Oval 37">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9" name="Oval 38">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4" name="Straight Connector 33">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3374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367472E4-5B54-A768-7D90-D7BC90BCFFEC}"/>
              </a:ext>
            </a:extLst>
          </p:cNvPr>
          <p:cNvSpPr txBox="1"/>
          <p:nvPr/>
        </p:nvSpPr>
        <p:spPr>
          <a:xfrm>
            <a:off x="714064" y="1612021"/>
            <a:ext cx="11074524" cy="2393732"/>
          </a:xfrm>
          <a:prstGeom prst="rect">
            <a:avLst/>
          </a:prstGeom>
          <a:noFill/>
        </p:spPr>
        <p:txBody>
          <a:bodyPr wrap="square" rtlCol="0">
            <a:spAutoFit/>
          </a:bodyPr>
          <a:lstStyle/>
          <a:p>
            <a:pPr>
              <a:lnSpc>
                <a:spcPct val="150000"/>
              </a:lnSpc>
              <a:spcBef>
                <a:spcPts val="600"/>
              </a:spcBef>
              <a:spcAft>
                <a:spcPts val="600"/>
              </a:spcAft>
            </a:pPr>
            <a:r>
              <a:rPr lang="en-US" sz="2400" b="1" i="1">
                <a:solidFill>
                  <a:srgbClr val="C00000"/>
                </a:solidFill>
                <a:latin typeface="Arial" panose="020B0604020202020204" pitchFamily="34" charset="0"/>
                <a:cs typeface="Arial" panose="020B0604020202020204" pitchFamily="34" charset="0"/>
              </a:rPr>
              <a:t>4.3.5. </a:t>
            </a:r>
            <a:r>
              <a:rPr lang="en-US" sz="2400" b="1" i="1" dirty="0" err="1">
                <a:solidFill>
                  <a:srgbClr val="C00000"/>
                </a:solidFill>
                <a:latin typeface="Arial" panose="020B0604020202020204" pitchFamily="34" charset="0"/>
                <a:cs typeface="Arial" panose="020B0604020202020204" pitchFamily="34" charset="0"/>
              </a:rPr>
              <a:t>Về</a:t>
            </a:r>
            <a:r>
              <a:rPr lang="en-US" sz="2400" b="1" i="1" dirty="0">
                <a:solidFill>
                  <a:srgbClr val="C00000"/>
                </a:solidFill>
                <a:latin typeface="Arial" panose="020B0604020202020204" pitchFamily="34" charset="0"/>
                <a:cs typeface="Arial" panose="020B0604020202020204" pitchFamily="34" charset="0"/>
              </a:rPr>
              <a:t> </a:t>
            </a:r>
            <a:r>
              <a:rPr lang="en-US" sz="2400" b="1" i="1" dirty="0" err="1">
                <a:solidFill>
                  <a:srgbClr val="C00000"/>
                </a:solidFill>
                <a:latin typeface="Arial" panose="020B0604020202020204" pitchFamily="34" charset="0"/>
                <a:cs typeface="Arial" panose="020B0604020202020204" pitchFamily="34" charset="0"/>
              </a:rPr>
              <a:t>số</a:t>
            </a:r>
            <a:r>
              <a:rPr lang="en-US" sz="2400" b="1" i="1" dirty="0">
                <a:solidFill>
                  <a:srgbClr val="C00000"/>
                </a:solidFill>
                <a:latin typeface="Arial" panose="020B0604020202020204" pitchFamily="34" charset="0"/>
                <a:cs typeface="Arial" panose="020B0604020202020204" pitchFamily="34" charset="0"/>
              </a:rPr>
              <a:t> </a:t>
            </a:r>
            <a:r>
              <a:rPr lang="en-US" sz="2400" b="1" i="1" dirty="0" err="1">
                <a:solidFill>
                  <a:srgbClr val="C00000"/>
                </a:solidFill>
                <a:latin typeface="Arial" panose="020B0604020202020204" pitchFamily="34" charset="0"/>
                <a:cs typeface="Arial" panose="020B0604020202020204" pitchFamily="34" charset="0"/>
              </a:rPr>
              <a:t>dư</a:t>
            </a:r>
            <a:endParaRPr lang="en-US" sz="2400" b="1" i="1" dirty="0">
              <a:solidFill>
                <a:srgbClr val="C00000"/>
              </a:solidFill>
              <a:latin typeface="Arial" panose="020B0604020202020204" pitchFamily="34" charset="0"/>
              <a:cs typeface="Arial" panose="020B0604020202020204" pitchFamily="34" charset="0"/>
            </a:endParaRPr>
          </a:p>
          <a:p>
            <a:pPr>
              <a:lnSpc>
                <a:spcPct val="150000"/>
              </a:lnSpc>
              <a:spcBef>
                <a:spcPts val="600"/>
              </a:spcBef>
              <a:spcAft>
                <a:spcPts val="600"/>
              </a:spcAft>
            </a:pPr>
            <a:r>
              <a:rPr lang="en-US" sz="2400" dirty="0" err="1">
                <a:solidFill>
                  <a:srgbClr val="0070C0"/>
                </a:solidFill>
                <a:latin typeface="Arial" panose="020B0604020202020204" pitchFamily="34" charset="0"/>
                <a:cs typeface="Arial" panose="020B0604020202020204" pitchFamily="34" charset="0"/>
              </a:rPr>
              <a:t>Việc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chuẩn</a:t>
            </a:r>
            <a:r>
              <a:rPr lang="en-US" sz="2400" dirty="0">
                <a:solidFill>
                  <a:srgbClr val="0070C0"/>
                </a:solidFill>
                <a:latin typeface="Arial" panose="020B0604020202020204" pitchFamily="34" charset="0"/>
                <a:cs typeface="Arial" panose="020B0604020202020204" pitchFamily="34" charset="0"/>
              </a:rPr>
              <a:t> bi </a:t>
            </a:r>
            <a:r>
              <a:rPr lang="en-US" sz="2400" dirty="0" err="1">
                <a:solidFill>
                  <a:srgbClr val="0070C0"/>
                </a:solidFill>
                <a:latin typeface="Arial" panose="020B0604020202020204" pitchFamily="34" charset="0"/>
                <a:cs typeface="Arial" panose="020B0604020202020204" pitchFamily="34" charset="0"/>
              </a:rPr>
              <a:t>nhân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sự</a:t>
            </a:r>
            <a:r>
              <a:rPr lang="en-US" sz="2400" dirty="0">
                <a:solidFill>
                  <a:srgbClr val="0070C0"/>
                </a:solidFill>
                <a:latin typeface="Arial" panose="020B0604020202020204" pitchFamily="34" charset="0"/>
                <a:cs typeface="Arial" panose="020B0604020202020204" pitchFamily="34" charset="0"/>
              </a:rPr>
              <a:t> BCH, BTV, UBKT </a:t>
            </a:r>
            <a:r>
              <a:rPr lang="en-US" sz="2400" dirty="0" err="1">
                <a:solidFill>
                  <a:srgbClr val="0070C0"/>
                </a:solidFill>
                <a:latin typeface="Arial" panose="020B0604020202020204" pitchFamily="34" charset="0"/>
                <a:cs typeface="Arial" panose="020B0604020202020204" pitchFamily="34" charset="0"/>
              </a:rPr>
              <a:t>Công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đoàn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cấp</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trên</a:t>
            </a:r>
            <a:r>
              <a:rPr lang="en-US" sz="2400" dirty="0">
                <a:solidFill>
                  <a:srgbClr val="0070C0"/>
                </a:solidFill>
                <a:latin typeface="Arial" panose="020B0604020202020204" pitchFamily="34" charset="0"/>
                <a:cs typeface="Arial" panose="020B0604020202020204" pitchFamily="34" charset="0"/>
              </a:rPr>
              <a:t> TTCS </a:t>
            </a:r>
            <a:r>
              <a:rPr lang="en-US" sz="2400" dirty="0" err="1">
                <a:solidFill>
                  <a:srgbClr val="0070C0"/>
                </a:solidFill>
                <a:latin typeface="Arial" panose="020B0604020202020204" pitchFamily="34" charset="0"/>
                <a:cs typeface="Arial" panose="020B0604020202020204" pitchFamily="34" charset="0"/>
              </a:rPr>
              <a:t>phải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đảm</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bảo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giới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thiệu</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số</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lượng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nhân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sự</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có</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số</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dư</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từ</a:t>
            </a:r>
            <a:r>
              <a:rPr lang="en-US" sz="2400" dirty="0">
                <a:solidFill>
                  <a:srgbClr val="0070C0"/>
                </a:solidFill>
                <a:latin typeface="Arial" panose="020B0604020202020204" pitchFamily="34" charset="0"/>
                <a:cs typeface="Arial" panose="020B0604020202020204" pitchFamily="34" charset="0"/>
              </a:rPr>
              <a:t> 10 - 15% so </a:t>
            </a:r>
            <a:r>
              <a:rPr lang="en-US" sz="2400" dirty="0" err="1">
                <a:solidFill>
                  <a:srgbClr val="0070C0"/>
                </a:solidFill>
                <a:latin typeface="Arial" panose="020B0604020202020204" pitchFamily="34" charset="0"/>
                <a:cs typeface="Arial" panose="020B0604020202020204" pitchFamily="34" charset="0"/>
              </a:rPr>
              <a:t>với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tổng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số</a:t>
            </a:r>
            <a:r>
              <a:rPr lang="en-US" sz="2400" dirty="0">
                <a:solidFill>
                  <a:srgbClr val="0070C0"/>
                </a:solidFill>
                <a:latin typeface="Arial" panose="020B0604020202020204" pitchFamily="34" charset="0"/>
                <a:cs typeface="Arial" panose="020B0604020202020204" pitchFamily="34" charset="0"/>
              </a:rPr>
              <a:t> BCH, BTV, UBKT </a:t>
            </a:r>
            <a:r>
              <a:rPr lang="en-US" sz="2400" dirty="0" err="1">
                <a:solidFill>
                  <a:srgbClr val="0070C0"/>
                </a:solidFill>
                <a:latin typeface="Arial" panose="020B0604020202020204" pitchFamily="34" charset="0"/>
                <a:cs typeface="Arial" panose="020B0604020202020204" pitchFamily="34" charset="0"/>
              </a:rPr>
              <a:t>đã</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được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phê</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duyệt</a:t>
            </a:r>
            <a:r>
              <a:rPr lang="en-US" sz="2400" dirty="0">
                <a:solidFill>
                  <a:srgbClr val="0070C0"/>
                </a:solidFill>
                <a:latin typeface="Arial" panose="020B0604020202020204" pitchFamily="34" charset="0"/>
                <a:cs typeface="Arial" panose="020B0604020202020204" pitchFamily="34" charset="0"/>
              </a:rPr>
              <a:t>.</a:t>
            </a:r>
          </a:p>
        </p:txBody>
      </p:sp>
      <p:grpSp>
        <p:nvGrpSpPr>
          <p:cNvPr id="27" name="Group 26">
            <a:extLst>
              <a:ext uri="{FF2B5EF4-FFF2-40B4-BE49-F238E27FC236}">
                <a16:creationId xmlns:a16="http://schemas.microsoft.com/office/drawing/2014/main" id="{40CB0CAC-B5D0-4D87-9F15-67E66CC34410}"/>
              </a:ext>
            </a:extLst>
          </p:cNvPr>
          <p:cNvGrpSpPr/>
          <p:nvPr/>
        </p:nvGrpSpPr>
        <p:grpSpPr>
          <a:xfrm>
            <a:off x="1160447" y="510943"/>
            <a:ext cx="1035189" cy="769441"/>
            <a:chOff x="4641958" y="2205124"/>
            <a:chExt cx="1126772" cy="825394"/>
          </a:xfrm>
        </p:grpSpPr>
        <p:sp>
          <p:nvSpPr>
            <p:cNvPr id="28" name="TextBox 27">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29" name="Oval 28">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0" name="TextBox 29">
            <a:extLst>
              <a:ext uri="{FF2B5EF4-FFF2-40B4-BE49-F238E27FC236}">
                <a16:creationId xmlns:a16="http://schemas.microsoft.com/office/drawing/2014/main" id="{DBED121D-47A4-4CB9-B309-B1AECBFD9C9B}"/>
              </a:ext>
            </a:extLst>
          </p:cNvPr>
          <p:cNvSpPr txBox="1"/>
          <p:nvPr/>
        </p:nvSpPr>
        <p:spPr>
          <a:xfrm>
            <a:off x="2585988" y="690698"/>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1" name="Group 30">
            <a:extLst>
              <a:ext uri="{FF2B5EF4-FFF2-40B4-BE49-F238E27FC236}">
                <a16:creationId xmlns:a16="http://schemas.microsoft.com/office/drawing/2014/main" id="{7676D059-3AF6-4054-81B3-751F549C92FF}"/>
              </a:ext>
            </a:extLst>
          </p:cNvPr>
          <p:cNvGrpSpPr/>
          <p:nvPr/>
        </p:nvGrpSpPr>
        <p:grpSpPr>
          <a:xfrm>
            <a:off x="1119585" y="1388263"/>
            <a:ext cx="8857961" cy="146197"/>
            <a:chOff x="1541788" y="1415318"/>
            <a:chExt cx="7957996" cy="146197"/>
          </a:xfrm>
        </p:grpSpPr>
        <p:grpSp>
          <p:nvGrpSpPr>
            <p:cNvPr id="32" name="Group 31">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5" name="Oval 34">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6" name="Oval 35">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Oval 36">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Oval 37">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9" name="Oval 38">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4" name="Straight Connector 33">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7657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367472E4-5B54-A768-7D90-D7BC90BCFFEC}"/>
              </a:ext>
            </a:extLst>
          </p:cNvPr>
          <p:cNvSpPr txBox="1"/>
          <p:nvPr/>
        </p:nvSpPr>
        <p:spPr>
          <a:xfrm>
            <a:off x="714064" y="1612021"/>
            <a:ext cx="11074524" cy="1138773"/>
          </a:xfrm>
          <a:prstGeom prst="rect">
            <a:avLst/>
          </a:prstGeom>
          <a:noFill/>
        </p:spPr>
        <p:txBody>
          <a:bodyPr wrap="square" rtlCol="0">
            <a:spAutoFit/>
          </a:bodyPr>
          <a:lstStyle/>
          <a:p>
            <a:r>
              <a:rPr lang="en-US" sz="2200" b="1">
                <a:solidFill>
                  <a:srgbClr val="C00000"/>
                </a:solidFill>
                <a:latin typeface="Arial" panose="020B0604020202020204" pitchFamily="34" charset="0"/>
                <a:cs typeface="Arial" panose="020B0604020202020204" pitchFamily="34" charset="0"/>
              </a:rPr>
              <a:t>4.4. </a:t>
            </a:r>
            <a:r>
              <a:rPr lang="en-US" sz="2200" b="1" dirty="0" err="1">
                <a:solidFill>
                  <a:srgbClr val="C00000"/>
                </a:solidFill>
                <a:latin typeface="Arial" panose="020B0604020202020204" pitchFamily="34" charset="0"/>
                <a:cs typeface="Arial" panose="020B0604020202020204" pitchFamily="34" charset="0"/>
              </a:rPr>
              <a:t>Quy</a:t>
            </a:r>
            <a:r>
              <a:rPr 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C00000"/>
                </a:solidFill>
                <a:latin typeface="Arial" panose="020B0604020202020204" pitchFamily="34" charset="0"/>
                <a:cs typeface="Arial" panose="020B0604020202020204" pitchFamily="34" charset="0"/>
              </a:rPr>
              <a:t>trình</a:t>
            </a:r>
            <a:r>
              <a:rPr 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C00000"/>
                </a:solidFill>
                <a:latin typeface="Arial" panose="020B0604020202020204" pitchFamily="34" charset="0"/>
                <a:cs typeface="Arial" panose="020B0604020202020204" pitchFamily="34" charset="0"/>
              </a:rPr>
              <a:t>thực</a:t>
            </a:r>
            <a:r>
              <a:rPr lang="en-US" sz="2200" b="1" dirty="0">
                <a:solidFill>
                  <a:srgbClr val="C00000"/>
                </a:solidFill>
                <a:latin typeface="Arial" panose="020B0604020202020204" pitchFamily="34" charset="0"/>
                <a:cs typeface="Arial" panose="020B0604020202020204" pitchFamily="34" charset="0"/>
              </a:rPr>
              <a:t> </a:t>
            </a:r>
            <a:r>
              <a:rPr lang="en-US" sz="2200" b="1" dirty="0" err="1">
                <a:solidFill>
                  <a:srgbClr val="C00000"/>
                </a:solidFill>
                <a:latin typeface="Arial" panose="020B0604020202020204" pitchFamily="34" charset="0"/>
                <a:cs typeface="Arial" panose="020B0604020202020204" pitchFamily="34" charset="0"/>
              </a:rPr>
              <a:t>hiện</a:t>
            </a:r>
            <a:endParaRPr lang="en-US" sz="2200" b="1" dirty="0">
              <a:solidFill>
                <a:srgbClr val="C00000"/>
              </a:solidFill>
              <a:latin typeface="Arial" panose="020B0604020202020204" pitchFamily="34" charset="0"/>
              <a:cs typeface="Arial" panose="020B0604020202020204" pitchFamily="34" charset="0"/>
            </a:endParaRPr>
          </a:p>
          <a:p>
            <a:r>
              <a:rPr lang="en-US" sz="2200" dirty="0" err="1">
                <a:solidFill>
                  <a:srgbClr val="0070C0"/>
                </a:solidFill>
                <a:latin typeface="Arial" panose="020B0604020202020204" pitchFamily="34" charset="0"/>
                <a:cs typeface="Arial" panose="020B0604020202020204" pitchFamily="34" charset="0"/>
              </a:rPr>
              <a:t>Thực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hiện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quy</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trình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đối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với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nhân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sự</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cử</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trước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nhân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sự</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tham</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gia</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lần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đầu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sau</a:t>
            </a:r>
            <a:r>
              <a:rPr lang="en-US" sz="2200" dirty="0">
                <a:solidFill>
                  <a:srgbClr val="0070C0"/>
                </a:solidFill>
                <a:latin typeface="Arial" panose="020B0604020202020204" pitchFamily="34" charset="0"/>
                <a:cs typeface="Arial" panose="020B0604020202020204" pitchFamily="34" charset="0"/>
              </a:rPr>
              <a:t>.</a:t>
            </a:r>
          </a:p>
          <a:p>
            <a:endParaRPr lang="en-US" sz="2400" b="1" dirty="0">
              <a:solidFill>
                <a:srgbClr val="FF00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E5290C1C-EF5F-44F5-7353-3ADCDB35295E}"/>
              </a:ext>
            </a:extLst>
          </p:cNvPr>
          <p:cNvSpPr txBox="1"/>
          <p:nvPr/>
        </p:nvSpPr>
        <p:spPr>
          <a:xfrm>
            <a:off x="739852" y="2453735"/>
            <a:ext cx="11074524" cy="3908762"/>
          </a:xfrm>
          <a:prstGeom prst="rect">
            <a:avLst/>
          </a:prstGeom>
          <a:noFill/>
        </p:spPr>
        <p:txBody>
          <a:bodyPr wrap="square" rtlCol="0">
            <a:spAutoFit/>
          </a:bodyPr>
          <a:lstStyle/>
          <a:p>
            <a:pPr>
              <a:spcBef>
                <a:spcPts val="600"/>
              </a:spcBef>
              <a:spcAft>
                <a:spcPts val="600"/>
              </a:spcAft>
            </a:pP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Bước</a:t>
            </a:r>
            <a:r>
              <a:rPr lang="en-US" sz="2200" b="1" dirty="0">
                <a:solidFill>
                  <a:srgbClr val="FF0000"/>
                </a:solidFill>
                <a:latin typeface="Arial" panose="020B0604020202020204" pitchFamily="34" charset="0"/>
                <a:cs typeface="Arial" panose="020B0604020202020204" pitchFamily="34" charset="0"/>
              </a:rPr>
              <a:t> 1. </a:t>
            </a:r>
            <a:r>
              <a:rPr lang="en-US" sz="2200" b="1" dirty="0" err="1">
                <a:solidFill>
                  <a:srgbClr val="0070C0"/>
                </a:solidFill>
                <a:latin typeface="Arial" panose="020B0604020202020204" pitchFamily="34" charset="0"/>
                <a:cs typeface="Arial" panose="020B0604020202020204" pitchFamily="34" charset="0"/>
              </a:rPr>
              <a:t>Tổ</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chức</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Hội</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nghị</a:t>
            </a:r>
            <a:r>
              <a:rPr lang="en-US" sz="2200" b="1" dirty="0">
                <a:solidFill>
                  <a:srgbClr val="0070C0"/>
                </a:solidFill>
                <a:latin typeface="Arial" panose="020B0604020202020204" pitchFamily="34" charset="0"/>
                <a:cs typeface="Arial" panose="020B0604020202020204" pitchFamily="34" charset="0"/>
              </a:rPr>
              <a:t> BTV </a:t>
            </a:r>
            <a:r>
              <a:rPr lang="en-US" sz="2200" b="1" dirty="0" err="1">
                <a:solidFill>
                  <a:srgbClr val="0070C0"/>
                </a:solidFill>
                <a:latin typeface="Arial" panose="020B0604020202020204" pitchFamily="34" charset="0"/>
                <a:cs typeface="Arial" panose="020B0604020202020204" pitchFamily="34" charset="0"/>
              </a:rPr>
              <a:t>lần</a:t>
            </a:r>
            <a:r>
              <a:rPr lang="en-US" sz="2200" b="1" dirty="0">
                <a:solidFill>
                  <a:srgbClr val="0070C0"/>
                </a:solidFill>
                <a:latin typeface="Arial" panose="020B0604020202020204" pitchFamily="34" charset="0"/>
                <a:cs typeface="Arial" panose="020B0604020202020204" pitchFamily="34" charset="0"/>
              </a:rPr>
              <a:t> 1 </a:t>
            </a:r>
            <a:r>
              <a:rPr lang="en-US" sz="2200" dirty="0">
                <a:solidFill>
                  <a:srgbClr val="0070C0"/>
                </a:solidFill>
                <a:latin typeface="Arial" panose="020B0604020202020204" pitchFamily="34" charset="0"/>
                <a:cs typeface="Arial" panose="020B0604020202020204" pitchFamily="34" charset="0"/>
              </a:rPr>
              <a:t>(</a:t>
            </a:r>
            <a:r>
              <a:rPr lang="en-US" sz="2200" dirty="0" err="1">
                <a:solidFill>
                  <a:srgbClr val="0070C0"/>
                </a:solidFill>
                <a:latin typeface="Arial" panose="020B0604020202020204" pitchFamily="34" charset="0"/>
                <a:cs typeface="Arial" panose="020B0604020202020204" pitchFamily="34" charset="0"/>
              </a:rPr>
              <a:t>đối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với</a:t>
            </a:r>
            <a:r>
              <a:rPr lang="en-US" sz="2200" dirty="0">
                <a:solidFill>
                  <a:srgbClr val="0070C0"/>
                </a:solidFill>
                <a:latin typeface="Arial" panose="020B0604020202020204" pitchFamily="34" charset="0"/>
                <a:cs typeface="Arial" panose="020B0604020202020204" pitchFamily="34" charset="0"/>
              </a:rPr>
              <a:t> CĐCS </a:t>
            </a:r>
            <a:r>
              <a:rPr lang="en-US" sz="2200" dirty="0" err="1">
                <a:solidFill>
                  <a:srgbClr val="0070C0"/>
                </a:solidFill>
                <a:latin typeface="Arial" panose="020B0604020202020204" pitchFamily="34" charset="0"/>
                <a:cs typeface="Arial" panose="020B0604020202020204" pitchFamily="34" charset="0"/>
              </a:rPr>
              <a:t>không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có</a:t>
            </a:r>
            <a:r>
              <a:rPr lang="en-US" sz="2200" dirty="0">
                <a:solidFill>
                  <a:srgbClr val="0070C0"/>
                </a:solidFill>
                <a:latin typeface="Arial" panose="020B0604020202020204" pitchFamily="34" charset="0"/>
                <a:cs typeface="Arial" panose="020B0604020202020204" pitchFamily="34" charset="0"/>
              </a:rPr>
              <a:t> BTV </a:t>
            </a:r>
            <a:r>
              <a:rPr lang="en-US" sz="2200" dirty="0" err="1">
                <a:solidFill>
                  <a:srgbClr val="0070C0"/>
                </a:solidFill>
                <a:latin typeface="Arial" panose="020B0604020202020204" pitchFamily="34" charset="0"/>
                <a:cs typeface="Arial" panose="020B0604020202020204" pitchFamily="34" charset="0"/>
              </a:rPr>
              <a:t>thì</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chủ</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tịch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phó</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chủ</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tịch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nếu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có</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thực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hiện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bước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này</a:t>
            </a:r>
            <a:r>
              <a:rPr lang="en-US" sz="2200" dirty="0">
                <a:solidFill>
                  <a:srgbClr val="0070C0"/>
                </a:solidFill>
                <a:latin typeface="Arial" panose="020B0604020202020204" pitchFamily="34" charset="0"/>
                <a:cs typeface="Arial" panose="020B0604020202020204" pitchFamily="34" charset="0"/>
              </a:rPr>
              <a:t>.</a:t>
            </a:r>
          </a:p>
          <a:p>
            <a:pPr>
              <a:spcBef>
                <a:spcPts val="600"/>
              </a:spcBef>
              <a:spcAft>
                <a:spcPts val="600"/>
              </a:spcAft>
            </a:pP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Bước</a:t>
            </a:r>
            <a:r>
              <a:rPr lang="en-US" sz="2200" b="1" dirty="0">
                <a:solidFill>
                  <a:srgbClr val="FF0000"/>
                </a:solidFill>
                <a:latin typeface="Arial" panose="020B0604020202020204" pitchFamily="34" charset="0"/>
                <a:cs typeface="Arial" panose="020B0604020202020204" pitchFamily="34" charset="0"/>
              </a:rPr>
              <a:t> 2: </a:t>
            </a:r>
            <a:r>
              <a:rPr lang="en-US" sz="2200" b="1" dirty="0" err="1">
                <a:solidFill>
                  <a:srgbClr val="0070C0"/>
                </a:solidFill>
                <a:latin typeface="Arial" panose="020B0604020202020204" pitchFamily="34" charset="0"/>
                <a:cs typeface="Arial" panose="020B0604020202020204" pitchFamily="34" charset="0"/>
              </a:rPr>
              <a:t>Tổ</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chức</a:t>
            </a:r>
            <a:r>
              <a:rPr lang="en-US" sz="2200" b="1" dirty="0">
                <a:solidFill>
                  <a:srgbClr val="0070C0"/>
                </a:solidFill>
                <a:latin typeface="Arial" panose="020B0604020202020204" pitchFamily="34" charset="0"/>
                <a:cs typeface="Arial" panose="020B0604020202020204" pitchFamily="34" charset="0"/>
              </a:rPr>
              <a:t> HN </a:t>
            </a:r>
            <a:r>
              <a:rPr lang="en-US" sz="2200" b="1" dirty="0" err="1">
                <a:solidFill>
                  <a:srgbClr val="0070C0"/>
                </a:solidFill>
                <a:latin typeface="Arial" panose="020B0604020202020204" pitchFamily="34" charset="0"/>
                <a:cs typeface="Arial" panose="020B0604020202020204" pitchFamily="34" charset="0"/>
              </a:rPr>
              <a:t>cán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bộ</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chủ</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chốt</a:t>
            </a:r>
            <a:r>
              <a:rPr lang="en-US" sz="2200" b="1" dirty="0">
                <a:solidFill>
                  <a:srgbClr val="0070C0"/>
                </a:solidFill>
                <a:latin typeface="Arial" panose="020B0604020202020204" pitchFamily="34" charset="0"/>
                <a:cs typeface="Arial" panose="020B0604020202020204" pitchFamily="34" charset="0"/>
              </a:rPr>
              <a:t>. </a:t>
            </a:r>
          </a:p>
          <a:p>
            <a:pPr>
              <a:spcBef>
                <a:spcPts val="600"/>
              </a:spcBef>
              <a:spcAft>
                <a:spcPts val="600"/>
              </a:spcAft>
            </a:pP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Bước</a:t>
            </a:r>
            <a:r>
              <a:rPr lang="en-US" sz="2200" b="1" dirty="0">
                <a:solidFill>
                  <a:srgbClr val="FF0000"/>
                </a:solidFill>
                <a:latin typeface="Arial" panose="020B0604020202020204" pitchFamily="34" charset="0"/>
                <a:cs typeface="Arial" panose="020B0604020202020204" pitchFamily="34" charset="0"/>
              </a:rPr>
              <a:t> 3: </a:t>
            </a:r>
            <a:r>
              <a:rPr lang="en-US" sz="2200" dirty="0" err="1">
                <a:solidFill>
                  <a:srgbClr val="0070C0"/>
                </a:solidFill>
                <a:latin typeface="Arial" panose="020B0604020202020204" pitchFamily="34" charset="0"/>
                <a:cs typeface="Arial" panose="020B0604020202020204" pitchFamily="34" charset="0"/>
              </a:rPr>
              <a:t>Hội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nghị</a:t>
            </a:r>
            <a:r>
              <a:rPr lang="en-US" sz="2200" dirty="0">
                <a:solidFill>
                  <a:srgbClr val="0070C0"/>
                </a:solidFill>
                <a:latin typeface="Arial" panose="020B0604020202020204" pitchFamily="34" charset="0"/>
                <a:cs typeface="Arial" panose="020B0604020202020204" pitchFamily="34" charset="0"/>
              </a:rPr>
              <a:t> BCH </a:t>
            </a:r>
            <a:r>
              <a:rPr lang="en-US" sz="2200" dirty="0" err="1">
                <a:solidFill>
                  <a:srgbClr val="0070C0"/>
                </a:solidFill>
                <a:latin typeface="Arial" panose="020B0604020202020204" pitchFamily="34" charset="0"/>
                <a:cs typeface="Arial" panose="020B0604020202020204" pitchFamily="34" charset="0"/>
              </a:rPr>
              <a:t>lần</a:t>
            </a:r>
            <a:r>
              <a:rPr lang="en-US" sz="2200" dirty="0">
                <a:solidFill>
                  <a:srgbClr val="0070C0"/>
                </a:solidFill>
                <a:latin typeface="Arial" panose="020B0604020202020204" pitchFamily="34" charset="0"/>
                <a:cs typeface="Arial" panose="020B0604020202020204" pitchFamily="34" charset="0"/>
              </a:rPr>
              <a:t> 1</a:t>
            </a:r>
          </a:p>
          <a:p>
            <a:pPr>
              <a:spcBef>
                <a:spcPts val="600"/>
              </a:spcBef>
              <a:spcAft>
                <a:spcPts val="600"/>
              </a:spcAft>
            </a:pP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Bước</a:t>
            </a:r>
            <a:r>
              <a:rPr lang="en-US" sz="2200" b="1" dirty="0">
                <a:solidFill>
                  <a:srgbClr val="FF0000"/>
                </a:solidFill>
                <a:latin typeface="Arial" panose="020B0604020202020204" pitchFamily="34" charset="0"/>
                <a:cs typeface="Arial" panose="020B0604020202020204" pitchFamily="34" charset="0"/>
              </a:rPr>
              <a:t> 4:</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Tổ</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chức</a:t>
            </a:r>
            <a:r>
              <a:rPr lang="en-US" sz="2200" dirty="0">
                <a:solidFill>
                  <a:srgbClr val="0070C0"/>
                </a:solidFill>
                <a:latin typeface="Arial" panose="020B0604020202020204" pitchFamily="34" charset="0"/>
                <a:cs typeface="Arial" panose="020B0604020202020204" pitchFamily="34" charset="0"/>
              </a:rPr>
              <a:t> HN BTV </a:t>
            </a:r>
            <a:r>
              <a:rPr lang="en-US" sz="2200" dirty="0" err="1">
                <a:solidFill>
                  <a:srgbClr val="0070C0"/>
                </a:solidFill>
                <a:latin typeface="Arial" panose="020B0604020202020204" pitchFamily="34" charset="0"/>
                <a:cs typeface="Arial" panose="020B0604020202020204" pitchFamily="34" charset="0"/>
              </a:rPr>
              <a:t>lần</a:t>
            </a:r>
            <a:r>
              <a:rPr lang="en-US" sz="2200" dirty="0">
                <a:solidFill>
                  <a:srgbClr val="0070C0"/>
                </a:solidFill>
                <a:latin typeface="Arial" panose="020B0604020202020204" pitchFamily="34" charset="0"/>
                <a:cs typeface="Arial" panose="020B0604020202020204" pitchFamily="34" charset="0"/>
              </a:rPr>
              <a:t> 2 (</a:t>
            </a:r>
            <a:r>
              <a:rPr lang="en-US" sz="2200" dirty="0" err="1">
                <a:solidFill>
                  <a:srgbClr val="0070C0"/>
                </a:solidFill>
                <a:latin typeface="Arial" panose="020B0604020202020204" pitchFamily="34" charset="0"/>
                <a:cs typeface="Arial" panose="020B0604020202020204" pitchFamily="34" charset="0"/>
              </a:rPr>
              <a:t>đối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với</a:t>
            </a:r>
            <a:r>
              <a:rPr lang="en-US" sz="2200" dirty="0">
                <a:solidFill>
                  <a:srgbClr val="0070C0"/>
                </a:solidFill>
                <a:latin typeface="Arial" panose="020B0604020202020204" pitchFamily="34" charset="0"/>
                <a:cs typeface="Arial" panose="020B0604020202020204" pitchFamily="34" charset="0"/>
              </a:rPr>
              <a:t> CĐCS </a:t>
            </a:r>
            <a:r>
              <a:rPr lang="en-US" sz="2200" dirty="0" err="1">
                <a:solidFill>
                  <a:srgbClr val="0070C0"/>
                </a:solidFill>
                <a:latin typeface="Arial" panose="020B0604020202020204" pitchFamily="34" charset="0"/>
                <a:cs typeface="Arial" panose="020B0604020202020204" pitchFamily="34" charset="0"/>
              </a:rPr>
              <a:t>không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có</a:t>
            </a:r>
            <a:r>
              <a:rPr lang="en-US" sz="2200" dirty="0">
                <a:solidFill>
                  <a:srgbClr val="0070C0"/>
                </a:solidFill>
                <a:latin typeface="Arial" panose="020B0604020202020204" pitchFamily="34" charset="0"/>
                <a:cs typeface="Arial" panose="020B0604020202020204" pitchFamily="34" charset="0"/>
              </a:rPr>
              <a:t> BTV </a:t>
            </a:r>
            <a:r>
              <a:rPr lang="en-US" sz="2200" dirty="0" err="1">
                <a:solidFill>
                  <a:srgbClr val="0070C0"/>
                </a:solidFill>
                <a:latin typeface="Arial" panose="020B0604020202020204" pitchFamily="34" charset="0"/>
                <a:cs typeface="Arial" panose="020B0604020202020204" pitchFamily="34" charset="0"/>
              </a:rPr>
              <a:t>thì</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chủ</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tịch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phó</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chủ</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tịch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nếu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có</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thực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hiện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bước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này</a:t>
            </a:r>
            <a:r>
              <a:rPr lang="en-US" sz="2200" dirty="0">
                <a:solidFill>
                  <a:srgbClr val="0070C0"/>
                </a:solidFill>
                <a:latin typeface="Arial" panose="020B0604020202020204" pitchFamily="34" charset="0"/>
                <a:cs typeface="Arial" panose="020B0604020202020204" pitchFamily="34" charset="0"/>
              </a:rPr>
              <a:t>.</a:t>
            </a:r>
          </a:p>
          <a:p>
            <a:pPr>
              <a:spcBef>
                <a:spcPts val="600"/>
              </a:spcBef>
              <a:spcAft>
                <a:spcPts val="600"/>
              </a:spcAft>
            </a:pP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Bước</a:t>
            </a:r>
            <a:r>
              <a:rPr lang="en-US" sz="2200" b="1" dirty="0">
                <a:solidFill>
                  <a:srgbClr val="FF0000"/>
                </a:solidFill>
                <a:latin typeface="Arial" panose="020B0604020202020204" pitchFamily="34" charset="0"/>
                <a:cs typeface="Arial" panose="020B0604020202020204" pitchFamily="34" charset="0"/>
              </a:rPr>
              <a:t> 5: </a:t>
            </a:r>
            <a:r>
              <a:rPr lang="en-US" sz="2200" dirty="0" err="1">
                <a:solidFill>
                  <a:srgbClr val="0070C0"/>
                </a:solidFill>
                <a:latin typeface="Arial" panose="020B0604020202020204" pitchFamily="34" charset="0"/>
                <a:cs typeface="Arial" panose="020B0604020202020204" pitchFamily="34" charset="0"/>
              </a:rPr>
              <a:t>Tổ</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chức</a:t>
            </a:r>
            <a:r>
              <a:rPr lang="en-US" sz="2200" dirty="0">
                <a:solidFill>
                  <a:srgbClr val="0070C0"/>
                </a:solidFill>
                <a:latin typeface="Arial" panose="020B0604020202020204" pitchFamily="34" charset="0"/>
                <a:cs typeface="Arial" panose="020B0604020202020204" pitchFamily="34" charset="0"/>
              </a:rPr>
              <a:t> HN BCH </a:t>
            </a:r>
            <a:r>
              <a:rPr lang="en-US" sz="2200" dirty="0" err="1">
                <a:solidFill>
                  <a:srgbClr val="0070C0"/>
                </a:solidFill>
                <a:latin typeface="Arial" panose="020B0604020202020204" pitchFamily="34" charset="0"/>
                <a:cs typeface="Arial" panose="020B0604020202020204" pitchFamily="34" charset="0"/>
              </a:rPr>
              <a:t>lần</a:t>
            </a:r>
            <a:r>
              <a:rPr lang="en-US" sz="2200" dirty="0">
                <a:solidFill>
                  <a:srgbClr val="0070C0"/>
                </a:solidFill>
                <a:latin typeface="Arial" panose="020B0604020202020204" pitchFamily="34" charset="0"/>
                <a:cs typeface="Arial" panose="020B0604020202020204" pitchFamily="34" charset="0"/>
              </a:rPr>
              <a:t> 2</a:t>
            </a:r>
          </a:p>
          <a:p>
            <a:pPr>
              <a:spcBef>
                <a:spcPts val="600"/>
              </a:spcBef>
              <a:spcAft>
                <a:spcPts val="600"/>
              </a:spcAft>
            </a:pP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Nguyên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tắc</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lựa</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chọn</a:t>
            </a:r>
            <a:r>
              <a:rPr lang="en-US" sz="2200" b="1" dirty="0">
                <a:solidFill>
                  <a:srgbClr val="FF000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Nhân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sự</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được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giới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thiệu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lựa</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chọn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phải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đạt</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tỷ</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lệ</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phiếu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đồng</a:t>
            </a:r>
            <a:r>
              <a:rPr lang="en-US" sz="2200" dirty="0">
                <a:solidFill>
                  <a:srgbClr val="0070C0"/>
                </a:solidFill>
                <a:latin typeface="Arial" panose="020B0604020202020204" pitchFamily="34" charset="0"/>
                <a:cs typeface="Arial" panose="020B0604020202020204" pitchFamily="34" charset="0"/>
              </a:rPr>
              <a:t> ý </a:t>
            </a:r>
            <a:r>
              <a:rPr lang="en-US" sz="2200" dirty="0" err="1">
                <a:solidFill>
                  <a:srgbClr val="0070C0"/>
                </a:solidFill>
                <a:latin typeface="Arial" panose="020B0604020202020204" pitchFamily="34" charset="0"/>
                <a:cs typeface="Arial" panose="020B0604020202020204" pitchFamily="34" charset="0"/>
              </a:rPr>
              <a:t>trên</a:t>
            </a:r>
            <a:r>
              <a:rPr lang="en-US" sz="2200" dirty="0">
                <a:solidFill>
                  <a:srgbClr val="0070C0"/>
                </a:solidFill>
                <a:latin typeface="Arial" panose="020B0604020202020204" pitchFamily="34" charset="0"/>
                <a:cs typeface="Arial" panose="020B0604020202020204" pitchFamily="34" charset="0"/>
              </a:rPr>
              <a:t> 50% </a:t>
            </a:r>
            <a:r>
              <a:rPr lang="en-US" sz="2200" dirty="0" err="1">
                <a:solidFill>
                  <a:srgbClr val="0070C0"/>
                </a:solidFill>
                <a:latin typeface="Arial" panose="020B0604020202020204" pitchFamily="34" charset="0"/>
                <a:cs typeface="Arial" panose="020B0604020202020204" pitchFamily="34" charset="0"/>
              </a:rPr>
              <a:t>tổng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số</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biểu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bỏ</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phiếu</a:t>
            </a:r>
            <a:r>
              <a:rPr lang="en-US" sz="2200" dirty="0">
                <a:solidFill>
                  <a:srgbClr val="0070C0"/>
                </a:solidFill>
                <a:latin typeface="Arial" panose="020B0604020202020204" pitchFamily="34" charset="0"/>
                <a:cs typeface="Arial" panose="020B0604020202020204" pitchFamily="34" charset="0"/>
              </a:rPr>
              <a:t> ở </a:t>
            </a:r>
            <a:r>
              <a:rPr lang="en-US" sz="2200" dirty="0" err="1">
                <a:solidFill>
                  <a:srgbClr val="0070C0"/>
                </a:solidFill>
                <a:latin typeface="Arial" panose="020B0604020202020204" pitchFamily="34" charset="0"/>
                <a:cs typeface="Arial" panose="020B0604020202020204" pitchFamily="34" charset="0"/>
              </a:rPr>
              <a:t>các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bước</a:t>
            </a:r>
            <a:r>
              <a:rPr lang="en-US" sz="2200" dirty="0">
                <a:solidFill>
                  <a:srgbClr val="0070C0"/>
                </a:solidFill>
                <a:latin typeface="Arial" panose="020B0604020202020204" pitchFamily="34" charset="0"/>
                <a:cs typeface="Arial" panose="020B0604020202020204" pitchFamily="34" charset="0"/>
              </a:rPr>
              <a:t>.</a:t>
            </a:r>
          </a:p>
        </p:txBody>
      </p:sp>
      <p:grpSp>
        <p:nvGrpSpPr>
          <p:cNvPr id="28" name="Group 27">
            <a:extLst>
              <a:ext uri="{FF2B5EF4-FFF2-40B4-BE49-F238E27FC236}">
                <a16:creationId xmlns:a16="http://schemas.microsoft.com/office/drawing/2014/main" id="{40CB0CAC-B5D0-4D87-9F15-67E66CC34410}"/>
              </a:ext>
            </a:extLst>
          </p:cNvPr>
          <p:cNvGrpSpPr/>
          <p:nvPr/>
        </p:nvGrpSpPr>
        <p:grpSpPr>
          <a:xfrm>
            <a:off x="1172322" y="439693"/>
            <a:ext cx="1035189" cy="769441"/>
            <a:chOff x="4641958" y="2205124"/>
            <a:chExt cx="1126772" cy="825394"/>
          </a:xfrm>
        </p:grpSpPr>
        <p:sp>
          <p:nvSpPr>
            <p:cNvPr id="29" name="TextBox 28">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30" name="Oval 29">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31" name="TextBox 30">
            <a:extLst>
              <a:ext uri="{FF2B5EF4-FFF2-40B4-BE49-F238E27FC236}">
                <a16:creationId xmlns:a16="http://schemas.microsoft.com/office/drawing/2014/main" id="{DBED121D-47A4-4CB9-B309-B1AECBFD9C9B}"/>
              </a:ext>
            </a:extLst>
          </p:cNvPr>
          <p:cNvSpPr txBox="1"/>
          <p:nvPr/>
        </p:nvSpPr>
        <p:spPr>
          <a:xfrm>
            <a:off x="2597863" y="619448"/>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32" name="Group 31">
            <a:extLst>
              <a:ext uri="{FF2B5EF4-FFF2-40B4-BE49-F238E27FC236}">
                <a16:creationId xmlns:a16="http://schemas.microsoft.com/office/drawing/2014/main" id="{7676D059-3AF6-4054-81B3-751F549C92FF}"/>
              </a:ext>
            </a:extLst>
          </p:cNvPr>
          <p:cNvGrpSpPr/>
          <p:nvPr/>
        </p:nvGrpSpPr>
        <p:grpSpPr>
          <a:xfrm>
            <a:off x="1131460" y="1317013"/>
            <a:ext cx="8857961" cy="146197"/>
            <a:chOff x="1541788" y="1415318"/>
            <a:chExt cx="7957996" cy="146197"/>
          </a:xfrm>
        </p:grpSpPr>
        <p:grpSp>
          <p:nvGrpSpPr>
            <p:cNvPr id="34" name="Group 33">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6" name="Oval 35">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7" name="Oval 36">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8" name="Oval 37">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9" name="Oval 38">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0" name="Oval 39">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5" name="Straight Connector 34">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9342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6FF55AC-C25A-4C26-AE2C-56E58ADFA582}"/>
              </a:ext>
            </a:extLst>
          </p:cNvPr>
          <p:cNvSpPr txBox="1"/>
          <p:nvPr/>
        </p:nvSpPr>
        <p:spPr>
          <a:xfrm>
            <a:off x="2584287" y="595698"/>
            <a:ext cx="6951599"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grpSp>
        <p:nvGrpSpPr>
          <p:cNvPr id="19" name="Group 18">
            <a:extLst>
              <a:ext uri="{FF2B5EF4-FFF2-40B4-BE49-F238E27FC236}">
                <a16:creationId xmlns:a16="http://schemas.microsoft.com/office/drawing/2014/main" id="{5468681E-1C75-467E-ADDC-B6E6597DB2E6}"/>
              </a:ext>
            </a:extLst>
          </p:cNvPr>
          <p:cNvGrpSpPr/>
          <p:nvPr/>
        </p:nvGrpSpPr>
        <p:grpSpPr>
          <a:xfrm>
            <a:off x="1131460" y="1325508"/>
            <a:ext cx="8857961" cy="146197"/>
            <a:chOff x="1541788" y="1415318"/>
            <a:chExt cx="7957996" cy="146197"/>
          </a:xfrm>
        </p:grpSpPr>
        <p:grpSp>
          <p:nvGrpSpPr>
            <p:cNvPr id="20" name="Group 19">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22" name="Oval 21">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3" name="Oval 22">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Oval 23">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5" name="Oval 24">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6" name="Oval 25">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21" name="Straight Connector 20">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27" name="Picture 2" descr="E:\2016\DH CDGD cac cap\Mak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789" y="2440772"/>
            <a:ext cx="7848600"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68240" y="1861850"/>
            <a:ext cx="3666337" cy="457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rgbClr val="C00000"/>
                </a:solidFill>
                <a:latin typeface="Arial" pitchFamily="34" charset="0"/>
                <a:cs typeface="Arial" pitchFamily="34" charset="0"/>
              </a:rPr>
              <a:t>Maket đại hội</a:t>
            </a:r>
          </a:p>
        </p:txBody>
      </p:sp>
      <p:sp>
        <p:nvSpPr>
          <p:cNvPr id="3" name="Rectangle 2"/>
          <p:cNvSpPr/>
          <p:nvPr/>
        </p:nvSpPr>
        <p:spPr>
          <a:xfrm>
            <a:off x="4168240" y="5248894"/>
            <a:ext cx="1448790"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0CB0CAC-B5D0-4D87-9F15-67E66CC34410}"/>
              </a:ext>
            </a:extLst>
          </p:cNvPr>
          <p:cNvGrpSpPr/>
          <p:nvPr/>
        </p:nvGrpSpPr>
        <p:grpSpPr>
          <a:xfrm>
            <a:off x="1172322" y="439693"/>
            <a:ext cx="1035189" cy="769441"/>
            <a:chOff x="4641958" y="2205124"/>
            <a:chExt cx="1126772" cy="825394"/>
          </a:xfrm>
        </p:grpSpPr>
        <p:sp>
          <p:nvSpPr>
            <p:cNvPr id="29" name="TextBox 28">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30" name="Oval 29">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Tree>
    <p:extLst>
      <p:ext uri="{BB962C8B-B14F-4D97-AF65-F5344CB8AC3E}">
        <p14:creationId xmlns:p14="http://schemas.microsoft.com/office/powerpoint/2010/main" val="407429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76FF55AC-C25A-4C26-AE2C-56E58ADFA582}"/>
              </a:ext>
            </a:extLst>
          </p:cNvPr>
          <p:cNvSpPr txBox="1"/>
          <p:nvPr/>
        </p:nvSpPr>
        <p:spPr>
          <a:xfrm>
            <a:off x="2584287" y="595698"/>
            <a:ext cx="6951599"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grpSp>
        <p:nvGrpSpPr>
          <p:cNvPr id="29" name="Group 28">
            <a:extLst>
              <a:ext uri="{FF2B5EF4-FFF2-40B4-BE49-F238E27FC236}">
                <a16:creationId xmlns:a16="http://schemas.microsoft.com/office/drawing/2014/main" id="{5468681E-1C75-467E-ADDC-B6E6597DB2E6}"/>
              </a:ext>
            </a:extLst>
          </p:cNvPr>
          <p:cNvGrpSpPr/>
          <p:nvPr/>
        </p:nvGrpSpPr>
        <p:grpSpPr>
          <a:xfrm>
            <a:off x="1131460" y="1325508"/>
            <a:ext cx="8857961" cy="146197"/>
            <a:chOff x="1541788" y="1415318"/>
            <a:chExt cx="7957996" cy="146197"/>
          </a:xfrm>
        </p:grpSpPr>
        <p:grpSp>
          <p:nvGrpSpPr>
            <p:cNvPr id="30" name="Group 29">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32" name="Oval 31">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3" name="Oval 32">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4" name="Oval 33">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5" name="Oval 34">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6" name="Oval 35">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1" name="Straight Connector 30">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40CB0CAC-B5D0-4D87-9F15-67E66CC34410}"/>
              </a:ext>
            </a:extLst>
          </p:cNvPr>
          <p:cNvGrpSpPr/>
          <p:nvPr/>
        </p:nvGrpSpPr>
        <p:grpSpPr>
          <a:xfrm>
            <a:off x="1172322" y="439693"/>
            <a:ext cx="1035189" cy="769441"/>
            <a:chOff x="4641958" y="2205124"/>
            <a:chExt cx="1126772" cy="825394"/>
          </a:xfrm>
        </p:grpSpPr>
        <p:sp>
          <p:nvSpPr>
            <p:cNvPr id="38" name="TextBox 37">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39" name="Oval 38">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pic>
        <p:nvPicPr>
          <p:cNvPr id="1026" name="Picture 2">
            <a:extLst>
              <a:ext uri="{FF2B5EF4-FFF2-40B4-BE49-F238E27FC236}">
                <a16:creationId xmlns:a16="http://schemas.microsoft.com/office/drawing/2014/main" id="{71EA893F-7EB5-4FC4-2384-219B82B4C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810" y="1171575"/>
            <a:ext cx="9290569" cy="504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28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4659" y="1780079"/>
            <a:ext cx="9316958" cy="2893100"/>
          </a:xfrm>
          <a:prstGeom prst="rect">
            <a:avLst/>
          </a:prstGeom>
        </p:spPr>
        <p:txBody>
          <a:bodyPr wrap="square">
            <a:spAutoFit/>
          </a:bodyPr>
          <a:lstStyle/>
          <a:p>
            <a:pPr algn="just">
              <a:spcBef>
                <a:spcPts val="600"/>
              </a:spcBef>
              <a:spcAft>
                <a:spcPts val="600"/>
              </a:spcAft>
              <a:defRPr/>
            </a:pPr>
            <a:r>
              <a:rPr lang="en-US" sz="2200" b="1">
                <a:solidFill>
                  <a:srgbClr val="FF0000"/>
                </a:solidFill>
                <a:latin typeface="Arial" pitchFamily="34" charset="0"/>
                <a:cs typeface="Arial" pitchFamily="34" charset="0"/>
              </a:rPr>
              <a:t>Trình tự nội dung chính của đại hội: </a:t>
            </a:r>
          </a:p>
          <a:p>
            <a:pPr algn="just">
              <a:spcBef>
                <a:spcPts val="600"/>
              </a:spcBef>
              <a:spcAft>
                <a:spcPts val="600"/>
              </a:spcAft>
              <a:buFont typeface="Wingdings" pitchFamily="2" charset="2"/>
              <a:buNone/>
              <a:defRPr/>
            </a:pPr>
            <a:r>
              <a:rPr lang="en-US" sz="2200">
                <a:solidFill>
                  <a:srgbClr val="0070C0"/>
                </a:solidFill>
                <a:latin typeface="Arial" pitchFamily="34" charset="0"/>
                <a:cs typeface="Arial" pitchFamily="34" charset="0"/>
              </a:rPr>
              <a:t>1.</a:t>
            </a:r>
            <a:r>
              <a:rPr lang="en-US" sz="2200" b="1">
                <a:solidFill>
                  <a:srgbClr val="0070C0"/>
                </a:solidFill>
                <a:latin typeface="Arial" pitchFamily="34" charset="0"/>
                <a:cs typeface="Arial" pitchFamily="34" charset="0"/>
              </a:rPr>
              <a:t> </a:t>
            </a:r>
            <a:r>
              <a:rPr lang="en-US" sz="2200">
                <a:solidFill>
                  <a:srgbClr val="0070C0"/>
                </a:solidFill>
                <a:latin typeface="Arial" pitchFamily="34" charset="0"/>
                <a:cs typeface="Arial" pitchFamily="34" charset="0"/>
              </a:rPr>
              <a:t>Chào cờ (Quốc ca và Bài hát truyền thống của CĐVN).</a:t>
            </a:r>
          </a:p>
          <a:p>
            <a:pPr algn="just">
              <a:spcBef>
                <a:spcPts val="600"/>
              </a:spcBef>
              <a:spcAft>
                <a:spcPts val="600"/>
              </a:spcAft>
              <a:buFont typeface="Wingdings" pitchFamily="2" charset="2"/>
              <a:buNone/>
              <a:defRPr/>
            </a:pPr>
            <a:r>
              <a:rPr lang="en-US" sz="2200">
                <a:solidFill>
                  <a:srgbClr val="0070C0"/>
                </a:solidFill>
                <a:latin typeface="Arial" pitchFamily="34" charset="0"/>
                <a:cs typeface="Arial" pitchFamily="34" charset="0"/>
              </a:rPr>
              <a:t>2. Bầu đoàn chủ tịch, đoàn thư ký, ban thẩm tra tư cách đại biểu.</a:t>
            </a:r>
          </a:p>
          <a:p>
            <a:pPr algn="just">
              <a:spcBef>
                <a:spcPts val="600"/>
              </a:spcBef>
              <a:spcAft>
                <a:spcPts val="600"/>
              </a:spcAft>
              <a:buFont typeface="Wingdings" pitchFamily="2" charset="2"/>
              <a:buNone/>
              <a:defRPr/>
            </a:pPr>
            <a:r>
              <a:rPr lang="en-US" sz="2200">
                <a:solidFill>
                  <a:srgbClr val="0070C0"/>
                </a:solidFill>
                <a:latin typeface="Arial" pitchFamily="34" charset="0"/>
                <a:cs typeface="Arial" pitchFamily="34" charset="0"/>
              </a:rPr>
              <a:t>3. Tuyên bố lý do, giới thiệu đại biểu, diễn văn khai mạc, .</a:t>
            </a:r>
          </a:p>
          <a:p>
            <a:pPr algn="just">
              <a:spcBef>
                <a:spcPts val="600"/>
              </a:spcBef>
              <a:spcAft>
                <a:spcPts val="600"/>
              </a:spcAft>
              <a:buFont typeface="Wingdings" pitchFamily="2" charset="2"/>
              <a:buNone/>
              <a:defRPr/>
            </a:pPr>
            <a:r>
              <a:rPr lang="en-US" sz="2200">
                <a:solidFill>
                  <a:srgbClr val="0070C0"/>
                </a:solidFill>
                <a:latin typeface="Arial" pitchFamily="34" charset="0"/>
                <a:cs typeface="Arial" pitchFamily="34" charset="0"/>
              </a:rPr>
              <a:t>4. Thông qua chương trình, quy chế làm việc của đại hội.</a:t>
            </a:r>
          </a:p>
          <a:p>
            <a:pPr algn="just">
              <a:spcBef>
                <a:spcPts val="600"/>
              </a:spcBef>
              <a:spcAft>
                <a:spcPts val="600"/>
              </a:spcAft>
              <a:buFont typeface="Wingdings" pitchFamily="2" charset="2"/>
              <a:buNone/>
              <a:defRPr/>
            </a:pPr>
            <a:r>
              <a:rPr lang="en-US" sz="2200">
                <a:solidFill>
                  <a:srgbClr val="0070C0"/>
                </a:solidFill>
                <a:latin typeface="Arial" pitchFamily="34" charset="0"/>
                <a:cs typeface="Arial" pitchFamily="34" charset="0"/>
              </a:rPr>
              <a:t>5. Báo cáo thẩm tra tư cách đại biểu</a:t>
            </a:r>
            <a:endParaRPr lang="en-US" sz="2200" dirty="0">
              <a:solidFill>
                <a:srgbClr val="0070C0"/>
              </a:solidFill>
              <a:latin typeface="Arial" pitchFamily="34" charset="0"/>
              <a:cs typeface="Arial" pitchFamily="34" charset="0"/>
            </a:endParaRPr>
          </a:p>
        </p:txBody>
      </p:sp>
      <p:sp>
        <p:nvSpPr>
          <p:cNvPr id="27" name="TextBox 26">
            <a:extLst>
              <a:ext uri="{FF2B5EF4-FFF2-40B4-BE49-F238E27FC236}">
                <a16:creationId xmlns:a16="http://schemas.microsoft.com/office/drawing/2014/main" id="{76FF55AC-C25A-4C26-AE2C-56E58ADFA582}"/>
              </a:ext>
            </a:extLst>
          </p:cNvPr>
          <p:cNvSpPr txBox="1"/>
          <p:nvPr/>
        </p:nvSpPr>
        <p:spPr>
          <a:xfrm>
            <a:off x="2584287" y="595698"/>
            <a:ext cx="6951599"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grpSp>
        <p:nvGrpSpPr>
          <p:cNvPr id="28" name="Group 27">
            <a:extLst>
              <a:ext uri="{FF2B5EF4-FFF2-40B4-BE49-F238E27FC236}">
                <a16:creationId xmlns:a16="http://schemas.microsoft.com/office/drawing/2014/main" id="{5468681E-1C75-467E-ADDC-B6E6597DB2E6}"/>
              </a:ext>
            </a:extLst>
          </p:cNvPr>
          <p:cNvGrpSpPr/>
          <p:nvPr/>
        </p:nvGrpSpPr>
        <p:grpSpPr>
          <a:xfrm>
            <a:off x="1131460" y="1325508"/>
            <a:ext cx="8857961" cy="146197"/>
            <a:chOff x="1541788" y="1415318"/>
            <a:chExt cx="7957996" cy="146197"/>
          </a:xfrm>
        </p:grpSpPr>
        <p:grpSp>
          <p:nvGrpSpPr>
            <p:cNvPr id="29" name="Group 28">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31" name="Oval 30">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2" name="Oval 31">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3" name="Oval 32">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4" name="Oval 33">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5" name="Oval 34">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0" name="Straight Connector 29">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0CB0CAC-B5D0-4D87-9F15-67E66CC34410}"/>
              </a:ext>
            </a:extLst>
          </p:cNvPr>
          <p:cNvGrpSpPr/>
          <p:nvPr/>
        </p:nvGrpSpPr>
        <p:grpSpPr>
          <a:xfrm>
            <a:off x="1172322" y="439693"/>
            <a:ext cx="1035189" cy="769441"/>
            <a:chOff x="4641958" y="2205124"/>
            <a:chExt cx="1126772" cy="825394"/>
          </a:xfrm>
        </p:grpSpPr>
        <p:sp>
          <p:nvSpPr>
            <p:cNvPr id="37" name="TextBox 36">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38" name="Oval 37">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Tree>
    <p:extLst>
      <p:ext uri="{BB962C8B-B14F-4D97-AF65-F5344CB8AC3E}">
        <p14:creationId xmlns:p14="http://schemas.microsoft.com/office/powerpoint/2010/main" val="2091010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810" y="2009568"/>
            <a:ext cx="9854745" cy="3739485"/>
          </a:xfrm>
          <a:prstGeom prst="rect">
            <a:avLst/>
          </a:prstGeom>
        </p:spPr>
        <p:txBody>
          <a:bodyPr wrap="square">
            <a:spAutoFit/>
          </a:bodyPr>
          <a:lstStyle/>
          <a:p>
            <a:pPr indent="342900" algn="just">
              <a:spcBef>
                <a:spcPts val="600"/>
              </a:spcBef>
              <a:spcAft>
                <a:spcPts val="600"/>
              </a:spcAft>
              <a:defRPr/>
            </a:pPr>
            <a:r>
              <a:rPr lang="en-US" sz="2200">
                <a:solidFill>
                  <a:srgbClr val="0070C0"/>
                </a:solidFill>
                <a:latin typeface="Arial" pitchFamily="34" charset="0"/>
                <a:cs typeface="Arial" pitchFamily="34" charset="0"/>
              </a:rPr>
              <a:t>6. Báo cáo tổng kết nhiệm kỳ và phương hướng nhiệm kỳ tới.</a:t>
            </a:r>
          </a:p>
          <a:p>
            <a:pPr indent="342900" algn="just">
              <a:spcBef>
                <a:spcPts val="600"/>
              </a:spcBef>
              <a:spcAft>
                <a:spcPts val="600"/>
              </a:spcAft>
              <a:defRPr/>
            </a:pPr>
            <a:r>
              <a:rPr lang="en-US" sz="2200">
                <a:solidFill>
                  <a:srgbClr val="0070C0"/>
                </a:solidFill>
                <a:latin typeface="Arial" pitchFamily="34" charset="0"/>
                <a:cs typeface="Arial" pitchFamily="34" charset="0"/>
              </a:rPr>
              <a:t>7. Thảo luận các văn kiện của đại hội.</a:t>
            </a:r>
          </a:p>
          <a:p>
            <a:pPr indent="342900" algn="just">
              <a:spcBef>
                <a:spcPts val="600"/>
              </a:spcBef>
              <a:spcAft>
                <a:spcPts val="600"/>
              </a:spcAft>
              <a:defRPr/>
            </a:pPr>
            <a:r>
              <a:rPr lang="en-US" sz="2200">
                <a:solidFill>
                  <a:srgbClr val="0070C0"/>
                </a:solidFill>
                <a:latin typeface="Arial" pitchFamily="34" charset="0"/>
                <a:cs typeface="Arial" pitchFamily="34" charset="0"/>
              </a:rPr>
              <a:t>8. Phát biểu của đại diện công đoàn cấp trên, cấp ủy, chuyên môn.</a:t>
            </a:r>
          </a:p>
          <a:p>
            <a:pPr indent="342900" algn="just">
              <a:spcBef>
                <a:spcPts val="600"/>
              </a:spcBef>
              <a:spcAft>
                <a:spcPts val="600"/>
              </a:spcAft>
              <a:defRPr/>
            </a:pPr>
            <a:r>
              <a:rPr lang="en-US" sz="2200">
                <a:solidFill>
                  <a:srgbClr val="0070C0"/>
                </a:solidFill>
                <a:latin typeface="Arial" pitchFamily="34" charset="0"/>
                <a:cs typeface="Arial" pitchFamily="34" charset="0"/>
              </a:rPr>
              <a:t>9. Tổ chức bầu cử (thực hiện các công việc theo quy trình bầu cử). </a:t>
            </a:r>
          </a:p>
          <a:p>
            <a:pPr indent="342900" algn="just">
              <a:spcBef>
                <a:spcPts val="600"/>
              </a:spcBef>
              <a:spcAft>
                <a:spcPts val="600"/>
              </a:spcAft>
              <a:defRPr/>
            </a:pPr>
            <a:r>
              <a:rPr lang="en-US" sz="2200">
                <a:solidFill>
                  <a:srgbClr val="0070C0"/>
                </a:solidFill>
                <a:latin typeface="Arial" pitchFamily="34" charset="0"/>
                <a:cs typeface="Arial" pitchFamily="34" charset="0"/>
              </a:rPr>
              <a:t>10. Thông qua nghị quyết đại hội.</a:t>
            </a:r>
          </a:p>
          <a:p>
            <a:pPr indent="342900" algn="just">
              <a:spcBef>
                <a:spcPts val="600"/>
              </a:spcBef>
              <a:spcAft>
                <a:spcPts val="600"/>
              </a:spcAft>
              <a:defRPr/>
            </a:pPr>
            <a:r>
              <a:rPr lang="en-US" sz="2200">
                <a:solidFill>
                  <a:srgbClr val="0070C0"/>
                </a:solidFill>
                <a:latin typeface="Arial" pitchFamily="34" charset="0"/>
                <a:cs typeface="Arial" pitchFamily="34" charset="0"/>
              </a:rPr>
              <a:t>11. Diễn văn bế mạc.</a:t>
            </a:r>
          </a:p>
          <a:p>
            <a:pPr indent="342900" algn="just">
              <a:spcBef>
                <a:spcPts val="600"/>
              </a:spcBef>
              <a:spcAft>
                <a:spcPts val="600"/>
              </a:spcAft>
              <a:defRPr/>
            </a:pPr>
            <a:r>
              <a:rPr lang="en-US" sz="2200">
                <a:solidFill>
                  <a:srgbClr val="0070C0"/>
                </a:solidFill>
                <a:latin typeface="Arial" pitchFamily="34" charset="0"/>
                <a:cs typeface="Arial" pitchFamily="34" charset="0"/>
              </a:rPr>
              <a:t>12. Chào cờ.</a:t>
            </a:r>
          </a:p>
          <a:p>
            <a:pPr>
              <a:buFont typeface="Wingdings" pitchFamily="2" charset="2"/>
              <a:buNone/>
              <a:defRPr/>
            </a:pPr>
            <a:endParaRPr lang="en-US" dirty="0">
              <a:latin typeface="Times New Roman" pitchFamily="18" charset="0"/>
              <a:cs typeface="Times New Roman" pitchFamily="18" charset="0"/>
            </a:endParaRPr>
          </a:p>
        </p:txBody>
      </p:sp>
      <p:sp>
        <p:nvSpPr>
          <p:cNvPr id="27" name="TextBox 26">
            <a:extLst>
              <a:ext uri="{FF2B5EF4-FFF2-40B4-BE49-F238E27FC236}">
                <a16:creationId xmlns:a16="http://schemas.microsoft.com/office/drawing/2014/main" id="{76FF55AC-C25A-4C26-AE2C-56E58ADFA582}"/>
              </a:ext>
            </a:extLst>
          </p:cNvPr>
          <p:cNvSpPr txBox="1"/>
          <p:nvPr/>
        </p:nvSpPr>
        <p:spPr>
          <a:xfrm>
            <a:off x="2584287" y="595698"/>
            <a:ext cx="6951599"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grpSp>
        <p:nvGrpSpPr>
          <p:cNvPr id="28" name="Group 27">
            <a:extLst>
              <a:ext uri="{FF2B5EF4-FFF2-40B4-BE49-F238E27FC236}">
                <a16:creationId xmlns:a16="http://schemas.microsoft.com/office/drawing/2014/main" id="{5468681E-1C75-467E-ADDC-B6E6597DB2E6}"/>
              </a:ext>
            </a:extLst>
          </p:cNvPr>
          <p:cNvGrpSpPr/>
          <p:nvPr/>
        </p:nvGrpSpPr>
        <p:grpSpPr>
          <a:xfrm>
            <a:off x="1131460" y="1325508"/>
            <a:ext cx="8857961" cy="146197"/>
            <a:chOff x="1541788" y="1415318"/>
            <a:chExt cx="7957996" cy="146197"/>
          </a:xfrm>
        </p:grpSpPr>
        <p:grpSp>
          <p:nvGrpSpPr>
            <p:cNvPr id="29" name="Group 28">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31" name="Oval 30">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2" name="Oval 31">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3" name="Oval 32">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4" name="Oval 33">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5" name="Oval 34">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0" name="Straight Connector 29">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0CB0CAC-B5D0-4D87-9F15-67E66CC34410}"/>
              </a:ext>
            </a:extLst>
          </p:cNvPr>
          <p:cNvGrpSpPr/>
          <p:nvPr/>
        </p:nvGrpSpPr>
        <p:grpSpPr>
          <a:xfrm>
            <a:off x="1172322" y="439693"/>
            <a:ext cx="1035189" cy="769441"/>
            <a:chOff x="4641958" y="2205124"/>
            <a:chExt cx="1126772" cy="825394"/>
          </a:xfrm>
        </p:grpSpPr>
        <p:sp>
          <p:nvSpPr>
            <p:cNvPr id="37" name="TextBox 36">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38" name="Oval 37">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Tree>
    <p:extLst>
      <p:ext uri="{BB962C8B-B14F-4D97-AF65-F5344CB8AC3E}">
        <p14:creationId xmlns:p14="http://schemas.microsoft.com/office/powerpoint/2010/main" val="4148178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14363" y="2113808"/>
            <a:ext cx="1345066" cy="259313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600" b="1" dirty="0" err="1">
                <a:latin typeface="Arial" panose="020B0604020202020204" pitchFamily="34" charset="0"/>
                <a:cs typeface="Arial" panose="020B0604020202020204" pitchFamily="34" charset="0"/>
              </a:rPr>
              <a:t>NHIỆM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VỤ</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QUYỀN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HẠN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CỦA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ĐOÀN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CHỦ</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TỊCH</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ĐẠI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HỘI</a:t>
            </a:r>
            <a:endParaRPr lang="en-US" sz="1600" b="1" dirty="0">
              <a:latin typeface="Arial" panose="020B0604020202020204" pitchFamily="34" charset="0"/>
              <a:cs typeface="Arial" panose="020B0604020202020204" pitchFamily="34" charset="0"/>
            </a:endParaRPr>
          </a:p>
        </p:txBody>
      </p:sp>
      <p:sp>
        <p:nvSpPr>
          <p:cNvPr id="16" name="Rounded Rectangle 15"/>
          <p:cNvSpPr/>
          <p:nvPr/>
        </p:nvSpPr>
        <p:spPr>
          <a:xfrm>
            <a:off x="2852738" y="1491700"/>
            <a:ext cx="8615362" cy="91897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atin typeface="Arial" panose="020B0604020202020204" pitchFamily="34" charset="0"/>
                <a:cs typeface="Arial" panose="020B0604020202020204" pitchFamily="34" charset="0"/>
              </a:rPr>
              <a:t>1. Phân công thành viên điều hành công việc của đại hội theo chương trình, quy chế làm việc đã được ĐH biểu quyết thông qua, chuẩn bị nội dung để ĐH thảo luận, biểu quyết theo đa số</a:t>
            </a:r>
            <a:endParaRPr lang="en-US" sz="1600" dirty="0">
              <a:latin typeface="Arial" panose="020B0604020202020204" pitchFamily="34" charset="0"/>
              <a:cs typeface="Arial" panose="020B0604020202020204" pitchFamily="34" charset="0"/>
            </a:endParaRPr>
          </a:p>
        </p:txBody>
      </p:sp>
      <p:sp>
        <p:nvSpPr>
          <p:cNvPr id="18" name="Rounded Rectangle 17"/>
          <p:cNvSpPr/>
          <p:nvPr/>
        </p:nvSpPr>
        <p:spPr>
          <a:xfrm>
            <a:off x="2852738" y="2576933"/>
            <a:ext cx="8615362" cy="72940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 </a:t>
            </a:r>
            <a:r>
              <a:rPr lang="en-US">
                <a:cs typeface="Arial" panose="020B0604020202020204" pitchFamily="34" charset="0"/>
              </a:rPr>
              <a:t>Điều hành công tác nhân sự và tổ chức bầu cử BCH khóa mới, bầu đại biểu đi dự ĐH công đoàn cấp trên (nếu có)</a:t>
            </a:r>
            <a:endParaRPr lang="en-US" sz="1600" dirty="0">
              <a:latin typeface="Arial" panose="020B0604020202020204" pitchFamily="34" charset="0"/>
              <a:cs typeface="Arial" panose="020B0604020202020204" pitchFamily="34" charset="0"/>
            </a:endParaRPr>
          </a:p>
        </p:txBody>
      </p:sp>
      <p:sp>
        <p:nvSpPr>
          <p:cNvPr id="27" name="Rounded Rectangle 26"/>
          <p:cNvSpPr/>
          <p:nvPr/>
        </p:nvSpPr>
        <p:spPr>
          <a:xfrm>
            <a:off x="2852738" y="3446037"/>
            <a:ext cx="8615362" cy="6746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latin typeface="Arial" panose="020B0604020202020204" pitchFamily="34" charset="0"/>
                <a:cs typeface="Arial" panose="020B0604020202020204" pitchFamily="34" charset="0"/>
              </a:rPr>
              <a:t>3</a:t>
            </a:r>
            <a:r>
              <a:rPr lang="en-US">
                <a:latin typeface="Arial" panose="020B0604020202020204" pitchFamily="34" charset="0"/>
                <a:cs typeface="Arial" panose="020B0604020202020204" pitchFamily="34" charset="0"/>
              </a:rPr>
              <a:t>. </a:t>
            </a:r>
            <a:r>
              <a:rPr lang="en-US">
                <a:cs typeface="Arial" panose="020B0604020202020204" pitchFamily="34" charset="0"/>
              </a:rPr>
              <a:t>Nhân biên bản kiểm phiếu và phiếu bầu đã niêm phong từ ban bầu cử để bàn giao cho BCH khóa mới</a:t>
            </a:r>
            <a:endParaRPr lang="en-US" sz="1600" dirty="0">
              <a:latin typeface="Arial" panose="020B0604020202020204" pitchFamily="34" charset="0"/>
              <a:cs typeface="Arial" panose="020B0604020202020204" pitchFamily="34" charset="0"/>
            </a:endParaRPr>
          </a:p>
        </p:txBody>
      </p:sp>
      <p:sp>
        <p:nvSpPr>
          <p:cNvPr id="28" name="Rounded Rectangle 27"/>
          <p:cNvSpPr/>
          <p:nvPr/>
        </p:nvSpPr>
        <p:spPr>
          <a:xfrm>
            <a:off x="2852738" y="4280505"/>
            <a:ext cx="8615362" cy="73086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latin typeface="Arial" panose="020B0604020202020204" pitchFamily="34" charset="0"/>
                <a:cs typeface="Arial" panose="020B0604020202020204" pitchFamily="34" charset="0"/>
              </a:rPr>
              <a:t>4</a:t>
            </a:r>
            <a:r>
              <a:rPr lang="en-US">
                <a:latin typeface="Arial" panose="020B0604020202020204" pitchFamily="34" charset="0"/>
                <a:cs typeface="Arial" panose="020B0604020202020204" pitchFamily="34" charset="0"/>
              </a:rPr>
              <a:t>. </a:t>
            </a:r>
            <a:r>
              <a:rPr lang="vi-VN">
                <a:cs typeface="Arial" panose="020B0604020202020204" pitchFamily="34" charset="0"/>
              </a:rPr>
              <a:t>Chỉ định triệu tập vi</a:t>
            </a:r>
            <a:r>
              <a:rPr lang="en-US">
                <a:latin typeface="Arial" panose="020B0604020202020204" pitchFamily="34" charset="0"/>
                <a:cs typeface="Arial" panose="020B0604020202020204" pitchFamily="34" charset="0"/>
              </a:rPr>
              <a:t>ê</a:t>
            </a:r>
            <a:r>
              <a:rPr lang="vi-VN">
                <a:cs typeface="Arial" panose="020B0604020202020204" pitchFamily="34" charset="0"/>
              </a:rPr>
              <a:t>n</a:t>
            </a:r>
            <a:r>
              <a:rPr lang="en-US">
                <a:latin typeface="Arial" panose="020B0604020202020204" pitchFamily="34" charset="0"/>
                <a:cs typeface="Arial" panose="020B0604020202020204" pitchFamily="34" charset="0"/>
              </a:rPr>
              <a:t> triệu tập</a:t>
            </a:r>
            <a:r>
              <a:rPr lang="vi-VN">
                <a:cs typeface="Arial" panose="020B0604020202020204" pitchFamily="34" charset="0"/>
              </a:rPr>
              <a:t> kỳ họp thứ nhất của </a:t>
            </a:r>
            <a:r>
              <a:rPr lang="en-US">
                <a:latin typeface="Arial" panose="020B0604020202020204" pitchFamily="34" charset="0"/>
                <a:cs typeface="Arial" panose="020B0604020202020204" pitchFamily="34" charset="0"/>
              </a:rPr>
              <a:t>ban chấp hành sau khi công bố kết quả bầu cử BCH khóa mới</a:t>
            </a:r>
            <a:endParaRPr lang="en-US" sz="1600" dirty="0">
              <a:latin typeface="Arial" panose="020B0604020202020204" pitchFamily="34" charset="0"/>
              <a:cs typeface="Arial" panose="020B0604020202020204" pitchFamily="34" charset="0"/>
            </a:endParaRPr>
          </a:p>
        </p:txBody>
      </p:sp>
      <p:sp>
        <p:nvSpPr>
          <p:cNvPr id="29" name="Rounded Rectangle 28"/>
          <p:cNvSpPr/>
          <p:nvPr/>
        </p:nvSpPr>
        <p:spPr>
          <a:xfrm>
            <a:off x="2852738" y="5170063"/>
            <a:ext cx="8615362" cy="76329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latin typeface="Arial" panose="020B0604020202020204" pitchFamily="34" charset="0"/>
                <a:cs typeface="Arial" panose="020B0604020202020204" pitchFamily="34" charset="0"/>
              </a:rPr>
              <a:t>5</a:t>
            </a:r>
            <a:r>
              <a:rPr lang="en-US">
                <a:latin typeface="Arial" panose="020B0604020202020204" pitchFamily="34" charset="0"/>
                <a:cs typeface="Arial" panose="020B0604020202020204" pitchFamily="34" charset="0"/>
              </a:rPr>
              <a:t>. </a:t>
            </a:r>
            <a:r>
              <a:rPr lang="en-US">
                <a:cs typeface="Arial" panose="020B0604020202020204" pitchFamily="34" charset="0"/>
              </a:rPr>
              <a:t>Giải quyết các vấn đề liên quan đến đại biểu chính thức dự đại hội phát sinh sau khi biểu quyết tư cách đại biểu</a:t>
            </a:r>
            <a:endParaRPr lang="en-US" sz="16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6FF55AC-C25A-4C26-AE2C-56E58ADFA582}"/>
              </a:ext>
            </a:extLst>
          </p:cNvPr>
          <p:cNvSpPr txBox="1"/>
          <p:nvPr/>
        </p:nvSpPr>
        <p:spPr>
          <a:xfrm>
            <a:off x="2584287" y="512573"/>
            <a:ext cx="6951599"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grpSp>
        <p:nvGrpSpPr>
          <p:cNvPr id="26" name="Group 25">
            <a:extLst>
              <a:ext uri="{FF2B5EF4-FFF2-40B4-BE49-F238E27FC236}">
                <a16:creationId xmlns:a16="http://schemas.microsoft.com/office/drawing/2014/main" id="{5468681E-1C75-467E-ADDC-B6E6597DB2E6}"/>
              </a:ext>
            </a:extLst>
          </p:cNvPr>
          <p:cNvGrpSpPr/>
          <p:nvPr/>
        </p:nvGrpSpPr>
        <p:grpSpPr>
          <a:xfrm>
            <a:off x="1131460" y="1242383"/>
            <a:ext cx="8857961" cy="146197"/>
            <a:chOff x="1541788" y="1415318"/>
            <a:chExt cx="7957996" cy="146197"/>
          </a:xfrm>
        </p:grpSpPr>
        <p:grpSp>
          <p:nvGrpSpPr>
            <p:cNvPr id="30" name="Group 29">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32" name="Oval 31">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3" name="Oval 32">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4" name="Oval 33">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5" name="Oval 34">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6" name="Oval 35">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1" name="Straight Connector 30">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40CB0CAC-B5D0-4D87-9F15-67E66CC34410}"/>
              </a:ext>
            </a:extLst>
          </p:cNvPr>
          <p:cNvGrpSpPr/>
          <p:nvPr/>
        </p:nvGrpSpPr>
        <p:grpSpPr>
          <a:xfrm>
            <a:off x="1172322" y="356568"/>
            <a:ext cx="1035189" cy="769441"/>
            <a:chOff x="4641958" y="2205124"/>
            <a:chExt cx="1126772" cy="825394"/>
          </a:xfrm>
        </p:grpSpPr>
        <p:sp>
          <p:nvSpPr>
            <p:cNvPr id="38" name="TextBox 37">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39" name="Oval 38">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 name="Straight Arrow Connector 2"/>
          <p:cNvCxnSpPr>
            <a:stCxn id="15" idx="3"/>
          </p:cNvCxnSpPr>
          <p:nvPr/>
        </p:nvCxnSpPr>
        <p:spPr>
          <a:xfrm flipV="1">
            <a:off x="1959429" y="2113808"/>
            <a:ext cx="893309" cy="1296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5" idx="3"/>
            <a:endCxn id="18" idx="1"/>
          </p:cNvCxnSpPr>
          <p:nvPr/>
        </p:nvCxnSpPr>
        <p:spPr>
          <a:xfrm flipV="1">
            <a:off x="1959429" y="2941636"/>
            <a:ext cx="893309" cy="468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5" idx="3"/>
          </p:cNvCxnSpPr>
          <p:nvPr/>
        </p:nvCxnSpPr>
        <p:spPr>
          <a:xfrm>
            <a:off x="1959429" y="3410373"/>
            <a:ext cx="896283" cy="175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5" idx="3"/>
          </p:cNvCxnSpPr>
          <p:nvPr/>
        </p:nvCxnSpPr>
        <p:spPr>
          <a:xfrm>
            <a:off x="1959429" y="3410373"/>
            <a:ext cx="896283" cy="1066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5" idx="3"/>
          </p:cNvCxnSpPr>
          <p:nvPr/>
        </p:nvCxnSpPr>
        <p:spPr>
          <a:xfrm>
            <a:off x="1959429" y="3410373"/>
            <a:ext cx="896283" cy="1759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91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DC13EC6C-8226-45D9-9B56-C6CB3892C29D}"/>
              </a:ext>
            </a:extLst>
          </p:cNvPr>
          <p:cNvGrpSpPr/>
          <p:nvPr/>
        </p:nvGrpSpPr>
        <p:grpSpPr>
          <a:xfrm>
            <a:off x="1515491" y="534142"/>
            <a:ext cx="780703" cy="584775"/>
            <a:chOff x="4724675" y="2232369"/>
            <a:chExt cx="967380" cy="696160"/>
          </a:xfrm>
        </p:grpSpPr>
        <p:sp>
          <p:nvSpPr>
            <p:cNvPr id="35" name="TextBox 34">
              <a:extLst>
                <a:ext uri="{FF2B5EF4-FFF2-40B4-BE49-F238E27FC236}">
                  <a16:creationId xmlns:a16="http://schemas.microsoft.com/office/drawing/2014/main" id="{4CC073F3-70A8-4B71-A95B-11327A2D965A}"/>
                </a:ext>
              </a:extLst>
            </p:cNvPr>
            <p:cNvSpPr txBox="1"/>
            <p:nvPr/>
          </p:nvSpPr>
          <p:spPr>
            <a:xfrm>
              <a:off x="4724675" y="2232369"/>
              <a:ext cx="967380" cy="696160"/>
            </a:xfrm>
            <a:prstGeom prst="rect">
              <a:avLst/>
            </a:prstGeom>
            <a:noFill/>
          </p:spPr>
          <p:txBody>
            <a:bodyPr wrap="square" rtlCol="0">
              <a:spAutoFit/>
            </a:bodyPr>
            <a:lstStyle/>
            <a:p>
              <a:pPr algn="ctr"/>
              <a:r>
                <a:rPr lang="en-US" sz="3200" dirty="0">
                  <a:solidFill>
                    <a:srgbClr val="C00000"/>
                  </a:solidFill>
                  <a:latin typeface="#9Slide03 Bebas Neue Bold" panose="020B0606020202050201" pitchFamily="34" charset="-93"/>
                </a:rPr>
                <a:t>I</a:t>
              </a:r>
            </a:p>
          </p:txBody>
        </p:sp>
        <p:sp>
          <p:nvSpPr>
            <p:cNvPr id="34" name="Oval 33">
              <a:extLst>
                <a:ext uri="{FF2B5EF4-FFF2-40B4-BE49-F238E27FC236}">
                  <a16:creationId xmlns:a16="http://schemas.microsoft.com/office/drawing/2014/main" id="{5EA72A3A-38A6-483D-B338-6C4850C9F040}"/>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6" name="TextBox 5">
            <a:extLst>
              <a:ext uri="{FF2B5EF4-FFF2-40B4-BE49-F238E27FC236}">
                <a16:creationId xmlns:a16="http://schemas.microsoft.com/office/drawing/2014/main" id="{EFDC6C25-B121-43AE-BB9D-4F6633010F4F}"/>
              </a:ext>
            </a:extLst>
          </p:cNvPr>
          <p:cNvSpPr txBox="1"/>
          <p:nvPr/>
        </p:nvSpPr>
        <p:spPr>
          <a:xfrm>
            <a:off x="2826326" y="595698"/>
            <a:ext cx="6092043"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NHỮNG VẤN ĐỀ CHUNG</a:t>
            </a:r>
            <a:endParaRPr lang="vi-VN" sz="2400" b="1" dirty="0">
              <a:solidFill>
                <a:srgbClr val="C00000"/>
              </a:solidFill>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5A516DCC-EB2D-45CF-AE96-8CA5FF477EEC}"/>
              </a:ext>
            </a:extLst>
          </p:cNvPr>
          <p:cNvGrpSpPr/>
          <p:nvPr/>
        </p:nvGrpSpPr>
        <p:grpSpPr>
          <a:xfrm>
            <a:off x="1361999" y="1233888"/>
            <a:ext cx="8857961" cy="146197"/>
            <a:chOff x="1541788" y="1415318"/>
            <a:chExt cx="7957996" cy="146197"/>
          </a:xfrm>
        </p:grpSpPr>
        <p:grpSp>
          <p:nvGrpSpPr>
            <p:cNvPr id="45" name="Group 44">
              <a:extLst>
                <a:ext uri="{FF2B5EF4-FFF2-40B4-BE49-F238E27FC236}">
                  <a16:creationId xmlns:a16="http://schemas.microsoft.com/office/drawing/2014/main" id="{65080D30-2FAC-40C3-A68D-29808C412FED}"/>
                </a:ext>
              </a:extLst>
            </p:cNvPr>
            <p:cNvGrpSpPr/>
            <p:nvPr/>
          </p:nvGrpSpPr>
          <p:grpSpPr>
            <a:xfrm>
              <a:off x="1541788" y="1415318"/>
              <a:ext cx="1549069" cy="146197"/>
              <a:chOff x="5321466" y="1377400"/>
              <a:chExt cx="1549069" cy="146197"/>
            </a:xfrm>
          </p:grpSpPr>
          <p:sp>
            <p:nvSpPr>
              <p:cNvPr id="40" name="Oval 39">
                <a:extLst>
                  <a:ext uri="{FF2B5EF4-FFF2-40B4-BE49-F238E27FC236}">
                    <a16:creationId xmlns:a16="http://schemas.microsoft.com/office/drawing/2014/main" id="{2EA0006B-C616-41A5-86A6-F5B5C0AE6C3E}"/>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1" name="Oval 40">
                <a:extLst>
                  <a:ext uri="{FF2B5EF4-FFF2-40B4-BE49-F238E27FC236}">
                    <a16:creationId xmlns:a16="http://schemas.microsoft.com/office/drawing/2014/main" id="{A51776BB-28EF-40EE-B309-FDEC067A5494}"/>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2" name="Oval 41">
                <a:extLst>
                  <a:ext uri="{FF2B5EF4-FFF2-40B4-BE49-F238E27FC236}">
                    <a16:creationId xmlns:a16="http://schemas.microsoft.com/office/drawing/2014/main" id="{51013D46-9464-4AAA-8EE4-4E7AE5E0B75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3" name="Oval 42">
                <a:extLst>
                  <a:ext uri="{FF2B5EF4-FFF2-40B4-BE49-F238E27FC236}">
                    <a16:creationId xmlns:a16="http://schemas.microsoft.com/office/drawing/2014/main" id="{88BDE690-3D9F-47B7-99CB-EE8C86B3F89D}"/>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4" name="Oval 43">
                <a:extLst>
                  <a:ext uri="{FF2B5EF4-FFF2-40B4-BE49-F238E27FC236}">
                    <a16:creationId xmlns:a16="http://schemas.microsoft.com/office/drawing/2014/main" id="{D2785FF3-6523-4FC0-ACB6-9D544D98AE2D}"/>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46" name="Straight Connector 45">
              <a:extLst>
                <a:ext uri="{FF2B5EF4-FFF2-40B4-BE49-F238E27FC236}">
                  <a16:creationId xmlns:a16="http://schemas.microsoft.com/office/drawing/2014/main" id="{3963EA25-92D7-4287-97BD-B4977CB297F6}"/>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E7A8C793-4B64-4F7C-8906-93184F6A0C65}"/>
              </a:ext>
            </a:extLst>
          </p:cNvPr>
          <p:cNvSpPr txBox="1"/>
          <p:nvPr/>
        </p:nvSpPr>
        <p:spPr>
          <a:xfrm flipH="1">
            <a:off x="1039906" y="1828806"/>
            <a:ext cx="10300446" cy="3524042"/>
          </a:xfrm>
          <a:prstGeom prst="rect">
            <a:avLst/>
          </a:prstGeom>
          <a:noFill/>
        </p:spPr>
        <p:txBody>
          <a:bodyPr wrap="square" rtlCol="0">
            <a:spAutoFit/>
          </a:bodyPr>
          <a:lstStyle/>
          <a:p>
            <a:pPr lvl="0">
              <a:spcBef>
                <a:spcPts val="600"/>
              </a:spcBef>
              <a:spcAft>
                <a:spcPts val="600"/>
              </a:spcAft>
            </a:pPr>
            <a:r>
              <a:rPr lang="en-US" sz="2400" b="1" dirty="0">
                <a:solidFill>
                  <a:srgbClr val="FF0000"/>
                </a:solidFill>
                <a:latin typeface="Arial" panose="020B0604020202020204" pitchFamily="34" charset="0"/>
                <a:cs typeface="Arial" panose="020B0604020202020204" pitchFamily="34" charset="0"/>
              </a:rPr>
              <a:t>1. </a:t>
            </a:r>
            <a:r>
              <a:rPr lang="en-US" sz="2400" b="1" dirty="0" err="1">
                <a:solidFill>
                  <a:srgbClr val="FF0000"/>
                </a:solidFill>
                <a:latin typeface="Arial" panose="020B0604020202020204" pitchFamily="34" charset="0"/>
                <a:cs typeface="Arial" panose="020B0604020202020204" pitchFamily="34" charset="0"/>
              </a:rPr>
              <a:t>Thời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gian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hội</a:t>
            </a:r>
            <a:endParaRPr lang="en-US" sz="2400" b="1" dirty="0">
              <a:solidFill>
                <a:srgbClr val="FF0000"/>
              </a:solidFill>
              <a:latin typeface="Arial" panose="020B0604020202020204" pitchFamily="34" charset="0"/>
              <a:cs typeface="Arial" panose="020B0604020202020204" pitchFamily="34" charset="0"/>
            </a:endParaRPr>
          </a:p>
          <a:p>
            <a:pPr lvl="0">
              <a:spcBef>
                <a:spcPts val="600"/>
              </a:spcBef>
              <a:spcAft>
                <a:spcPts val="600"/>
              </a:spcAft>
            </a:pPr>
            <a:r>
              <a:rPr lang="en-US" sz="2400" dirty="0" err="1">
                <a:solidFill>
                  <a:srgbClr val="0070C0"/>
                </a:solidFill>
                <a:latin typeface="Arial" panose="020B0604020202020204" pitchFamily="34" charset="0"/>
                <a:cs typeface="Arial" panose="020B0604020202020204" pitchFamily="34" charset="0"/>
              </a:rPr>
              <a:t>Đại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hội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công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đoàn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các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cấp</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được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tiến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hành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trong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năm</a:t>
            </a:r>
            <a:r>
              <a:rPr lang="en-US" sz="2400" dirty="0">
                <a:solidFill>
                  <a:srgbClr val="0070C0"/>
                </a:solidFill>
                <a:latin typeface="Arial" panose="020B0604020202020204" pitchFamily="34" charset="0"/>
                <a:cs typeface="Arial" panose="020B0604020202020204" pitchFamily="34" charset="0"/>
              </a:rPr>
              <a:t> 2023, </a:t>
            </a:r>
            <a:r>
              <a:rPr lang="en-US" sz="2400" dirty="0" err="1">
                <a:solidFill>
                  <a:srgbClr val="0070C0"/>
                </a:solidFill>
                <a:latin typeface="Arial" panose="020B0604020202020204" pitchFamily="34" charset="0"/>
                <a:cs typeface="Arial" panose="020B0604020202020204" pitchFamily="34" charset="0"/>
              </a:rPr>
              <a:t>cụ</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thể</a:t>
            </a:r>
            <a:r>
              <a:rPr lang="en-US" sz="2400" dirty="0">
                <a:solidFill>
                  <a:srgbClr val="0070C0"/>
                </a:solidFill>
                <a:latin typeface="Arial" panose="020B0604020202020204" pitchFamily="34" charset="0"/>
                <a:cs typeface="Arial" panose="020B0604020202020204" pitchFamily="34" charset="0"/>
              </a:rPr>
              <a:t>:</a:t>
            </a:r>
          </a:p>
          <a:p>
            <a:pPr lvl="0">
              <a:spcBef>
                <a:spcPts val="600"/>
              </a:spcBef>
              <a:spcAft>
                <a:spcPts val="600"/>
              </a:spcAft>
            </a:pP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hội</a:t>
            </a:r>
            <a:r>
              <a:rPr lang="en-US" sz="2400" b="1" dirty="0">
                <a:solidFill>
                  <a:srgbClr val="FF0000"/>
                </a:solidFill>
                <a:latin typeface="Arial" panose="020B0604020202020204" pitchFamily="34" charset="0"/>
                <a:cs typeface="Arial" panose="020B0604020202020204" pitchFamily="34" charset="0"/>
              </a:rPr>
              <a:t> CĐCS: </a:t>
            </a:r>
            <a:r>
              <a:rPr lang="en-US" sz="2400" dirty="0" err="1">
                <a:solidFill>
                  <a:srgbClr val="0070C0"/>
                </a:solidFill>
                <a:latin typeface="Arial" panose="020B0604020202020204" pitchFamily="34" charset="0"/>
                <a:cs typeface="Arial" panose="020B0604020202020204" pitchFamily="34" charset="0"/>
              </a:rPr>
              <a:t>được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tổ</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chức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và</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hoàn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thành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trước</a:t>
            </a:r>
            <a:r>
              <a:rPr lang="en-US" sz="2400" dirty="0">
                <a:solidFill>
                  <a:srgbClr val="0070C0"/>
                </a:solidFill>
                <a:latin typeface="Arial" panose="020B0604020202020204" pitchFamily="34" charset="0"/>
                <a:cs typeface="Arial" panose="020B0604020202020204" pitchFamily="34" charset="0"/>
              </a:rPr>
              <a:t> 31/5/2023, </a:t>
            </a:r>
            <a:r>
              <a:rPr lang="en-US" sz="2400" dirty="0" err="1">
                <a:solidFill>
                  <a:srgbClr val="0070C0"/>
                </a:solidFill>
                <a:latin typeface="Arial" panose="020B0604020202020204" pitchFamily="34" charset="0"/>
                <a:cs typeface="Arial" panose="020B0604020202020204" pitchFamily="34" charset="0"/>
              </a:rPr>
              <a:t>thời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gian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đại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hội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không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quá</a:t>
            </a:r>
            <a:r>
              <a:rPr lang="en-US" sz="2400" dirty="0">
                <a:solidFill>
                  <a:srgbClr val="0070C0"/>
                </a:solidFill>
                <a:latin typeface="Arial" panose="020B0604020202020204" pitchFamily="34" charset="0"/>
                <a:cs typeface="Arial" panose="020B0604020202020204" pitchFamily="34" charset="0"/>
              </a:rPr>
              <a:t> 2 </a:t>
            </a:r>
            <a:r>
              <a:rPr lang="en-US" sz="2400" dirty="0" err="1">
                <a:solidFill>
                  <a:srgbClr val="0070C0"/>
                </a:solidFill>
                <a:latin typeface="Arial" panose="020B0604020202020204" pitchFamily="34" charset="0"/>
                <a:cs typeface="Arial" panose="020B0604020202020204" pitchFamily="34" charset="0"/>
              </a:rPr>
              <a:t>buổi</a:t>
            </a:r>
            <a:r>
              <a:rPr lang="en-US" sz="2400" dirty="0">
                <a:solidFill>
                  <a:srgbClr val="0070C0"/>
                </a:solidFill>
                <a:latin typeface="Arial" panose="020B0604020202020204" pitchFamily="34" charset="0"/>
                <a:cs typeface="Arial" panose="020B0604020202020204" pitchFamily="34" charset="0"/>
              </a:rPr>
              <a:t>.</a:t>
            </a:r>
          </a:p>
          <a:p>
            <a:pPr lvl="0">
              <a:spcBef>
                <a:spcPts val="600"/>
              </a:spcBef>
              <a:spcAft>
                <a:spcPts val="600"/>
              </a:spcAft>
            </a:pP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hội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công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đoàn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cấp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trên</a:t>
            </a:r>
            <a:r>
              <a:rPr lang="en-US" sz="2400" b="1" dirty="0">
                <a:solidFill>
                  <a:srgbClr val="FF0000"/>
                </a:solidFill>
                <a:latin typeface="Arial" panose="020B0604020202020204" pitchFamily="34" charset="0"/>
                <a:cs typeface="Arial" panose="020B0604020202020204" pitchFamily="34" charset="0"/>
              </a:rPr>
              <a:t> </a:t>
            </a:r>
            <a:r>
              <a:rPr lang="en-US" sz="2400" b="1">
                <a:solidFill>
                  <a:srgbClr val="FF0000"/>
                </a:solidFill>
                <a:latin typeface="Arial" panose="020B0604020202020204" pitchFamily="34" charset="0"/>
                <a:cs typeface="Arial" panose="020B0604020202020204" pitchFamily="34" charset="0"/>
              </a:rPr>
              <a:t>TTCS </a:t>
            </a:r>
            <a:r>
              <a:rPr lang="en-US" sz="240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Được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tổ</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chức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sau</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khi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hoàn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thành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đại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hội</a:t>
            </a:r>
            <a:r>
              <a:rPr lang="en-US" sz="2400" dirty="0">
                <a:solidFill>
                  <a:srgbClr val="0070C0"/>
                </a:solidFill>
                <a:latin typeface="Arial" panose="020B0604020202020204" pitchFamily="34" charset="0"/>
                <a:cs typeface="Arial" panose="020B0604020202020204" pitchFamily="34" charset="0"/>
              </a:rPr>
              <a:t> CĐCS </a:t>
            </a:r>
            <a:r>
              <a:rPr lang="en-US" sz="2400" dirty="0" err="1">
                <a:solidFill>
                  <a:srgbClr val="0070C0"/>
                </a:solidFill>
                <a:latin typeface="Arial" panose="020B0604020202020204" pitchFamily="34" charset="0"/>
                <a:cs typeface="Arial" panose="020B0604020202020204" pitchFamily="34" charset="0"/>
              </a:rPr>
              <a:t>và</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xong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trước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ngày</a:t>
            </a:r>
            <a:r>
              <a:rPr lang="en-US" sz="2400" dirty="0">
                <a:solidFill>
                  <a:srgbClr val="0070C0"/>
                </a:solidFill>
                <a:latin typeface="Arial" panose="020B0604020202020204" pitchFamily="34" charset="0"/>
                <a:cs typeface="Arial" panose="020B0604020202020204" pitchFamily="34" charset="0"/>
              </a:rPr>
              <a:t> 31/7/2023; </a:t>
            </a:r>
            <a:r>
              <a:rPr lang="en-US" sz="2400" dirty="0" err="1">
                <a:solidFill>
                  <a:srgbClr val="0070C0"/>
                </a:solidFill>
                <a:latin typeface="Arial" panose="020B0604020202020204" pitchFamily="34" charset="0"/>
                <a:cs typeface="Arial" panose="020B0604020202020204" pitchFamily="34" charset="0"/>
              </a:rPr>
              <a:t>thời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gian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đại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hội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không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quá</a:t>
            </a:r>
            <a:r>
              <a:rPr lang="en-US" sz="2400" dirty="0">
                <a:solidFill>
                  <a:srgbClr val="0070C0"/>
                </a:solidFill>
                <a:latin typeface="Arial" panose="020B0604020202020204" pitchFamily="34" charset="0"/>
                <a:cs typeface="Arial" panose="020B0604020202020204" pitchFamily="34" charset="0"/>
              </a:rPr>
              <a:t> 03 </a:t>
            </a:r>
            <a:r>
              <a:rPr lang="en-US" sz="2400" dirty="0" err="1">
                <a:solidFill>
                  <a:srgbClr val="0070C0"/>
                </a:solidFill>
                <a:latin typeface="Arial" panose="020B0604020202020204" pitchFamily="34" charset="0"/>
                <a:cs typeface="Arial" panose="020B0604020202020204" pitchFamily="34" charset="0"/>
              </a:rPr>
              <a:t>buổi</a:t>
            </a:r>
            <a:r>
              <a:rPr lang="en-US" sz="2400" dirty="0">
                <a:solidFill>
                  <a:srgbClr val="0070C0"/>
                </a:solidFill>
                <a:latin typeface="Arial" panose="020B0604020202020204" pitchFamily="34" charset="0"/>
                <a:cs typeface="Arial" panose="020B0604020202020204" pitchFamily="34" charset="0"/>
              </a:rPr>
              <a:t>.</a:t>
            </a:r>
          </a:p>
          <a:p>
            <a:pPr lvl="0"/>
            <a:endParaRPr lang="en-US" sz="2000" b="1" dirty="0">
              <a:solidFill>
                <a:prstClr val="black">
                  <a:lumMod val="75000"/>
                  <a:lumOff val="25000"/>
                </a:prstClr>
              </a:solidFill>
              <a:ea typeface="#9Slide03 Roboto Condensed" panose="02000000000000000000" pitchFamily="2" charset="0"/>
            </a:endParaRPr>
          </a:p>
        </p:txBody>
      </p:sp>
    </p:spTree>
    <p:extLst>
      <p:ext uri="{BB962C8B-B14F-4D97-AF65-F5344CB8AC3E}">
        <p14:creationId xmlns:p14="http://schemas.microsoft.com/office/powerpoint/2010/main" val="2014346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8199" y="2534712"/>
            <a:ext cx="1382487" cy="214415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err="1">
                <a:solidFill>
                  <a:schemeClr val="bg1"/>
                </a:solidFill>
                <a:latin typeface="Arial" panose="020B0604020202020204" pitchFamily="34" charset="0"/>
                <a:cs typeface="Arial" panose="020B0604020202020204" pitchFamily="34" charset="0"/>
              </a:rPr>
              <a:t>NHIỆM</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VỤ</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QUYỀN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HẠN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CỦA</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THƯ</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KÝ</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ĐẠI</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HỘI</a:t>
            </a:r>
            <a:endParaRPr lang="en-US" sz="1600" b="1" dirty="0">
              <a:solidFill>
                <a:schemeClr val="bg1"/>
              </a:solidFill>
              <a:latin typeface="Arial" panose="020B0604020202020204" pitchFamily="34" charset="0"/>
              <a:cs typeface="Arial" panose="020B0604020202020204" pitchFamily="34" charset="0"/>
            </a:endParaRPr>
          </a:p>
        </p:txBody>
      </p:sp>
      <p:sp>
        <p:nvSpPr>
          <p:cNvPr id="4" name="Rounded Rectangle 3"/>
          <p:cNvSpPr/>
          <p:nvPr/>
        </p:nvSpPr>
        <p:spPr>
          <a:xfrm>
            <a:off x="2694318" y="1592744"/>
            <a:ext cx="8432861" cy="7753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chemeClr val="tx1"/>
                </a:solidFill>
                <a:latin typeface="Arial" panose="020B0604020202020204" pitchFamily="34" charset="0"/>
                <a:cs typeface="Arial" panose="020B0604020202020204" pitchFamily="34" charset="0"/>
              </a:rPr>
              <a:t>1. </a:t>
            </a:r>
            <a:r>
              <a:rPr lang="en-US" dirty="0" err="1">
                <a:solidFill>
                  <a:schemeClr val="tx1"/>
                </a:solidFill>
                <a:latin typeface="Arial" panose="020B0604020202020204" pitchFamily="34" charset="0"/>
                <a:cs typeface="Arial" panose="020B0604020202020204" pitchFamily="34" charset="0"/>
              </a:rPr>
              <a:t>Ghi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biên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bản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tổng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hợp</a:t>
            </a:r>
            <a:r>
              <a:rPr lang="en-US" dirty="0">
                <a:solidFill>
                  <a:schemeClr val="tx1"/>
                </a:solidFill>
                <a:latin typeface="Arial" panose="020B0604020202020204" pitchFamily="34" charset="0"/>
                <a:cs typeface="Arial" panose="020B0604020202020204" pitchFamily="34" charset="0"/>
              </a:rPr>
              <a:t> ý </a:t>
            </a:r>
            <a:r>
              <a:rPr lang="en-US" dirty="0" err="1">
                <a:solidFill>
                  <a:schemeClr val="tx1"/>
                </a:solidFill>
                <a:latin typeface="Arial" panose="020B0604020202020204" pitchFamily="34" charset="0"/>
                <a:cs typeface="Arial" panose="020B0604020202020204" pitchFamily="34" charset="0"/>
              </a:rPr>
              <a:t>kiến</a:t>
            </a:r>
            <a:r>
              <a:rPr lang="en-US" dirty="0">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thảo</a:t>
            </a:r>
            <a:r>
              <a:rPr lang="en-US">
                <a:solidFill>
                  <a:schemeClr val="tx1"/>
                </a:solidFill>
                <a:latin typeface="Arial" panose="020B0604020202020204" pitchFamily="34" charset="0"/>
                <a:cs typeface="Arial" panose="020B0604020202020204" pitchFamily="34" charset="0"/>
              </a:rPr>
              <a:t> luận</a:t>
            </a:r>
            <a:r>
              <a:rPr lang="en-US" dirty="0">
                <a:solidFill>
                  <a:schemeClr val="tx1"/>
                </a:solidFill>
                <a:latin typeface="Arial" panose="020B0604020202020204" pitchFamily="34" charset="0"/>
                <a:cs typeface="Arial" panose="020B0604020202020204" pitchFamily="34" charset="0"/>
              </a:rPr>
              <a:t>,</a:t>
            </a:r>
            <a:r>
              <a:rPr lang="en-US">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dự</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thảo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văn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bản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luận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dự</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thảo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nghị</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quyết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hội</a:t>
            </a:r>
            <a:endParaRPr lang="en-US" sz="16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2694318" y="2532071"/>
            <a:ext cx="8432861" cy="80488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chemeClr val="tx1"/>
                </a:solidFill>
                <a:latin typeface="Arial" panose="020B0604020202020204" pitchFamily="34" charset="0"/>
                <a:cs typeface="Arial" panose="020B0604020202020204" pitchFamily="34" charset="0"/>
              </a:rPr>
              <a:t>2</a:t>
            </a:r>
            <a:r>
              <a:rPr lang="en-US">
                <a:solidFill>
                  <a:schemeClr val="tx1"/>
                </a:solidFill>
                <a:latin typeface="Arial" panose="020B0604020202020204" pitchFamily="34" charset="0"/>
                <a:cs typeface="Arial" panose="020B0604020202020204" pitchFamily="34" charset="0"/>
              </a:rPr>
              <a:t>, Tiếp nhận, quản lý và </a:t>
            </a:r>
            <a:r>
              <a:rPr lang="en-US" dirty="0" err="1">
                <a:solidFill>
                  <a:schemeClr val="tx1"/>
                </a:solidFill>
                <a:latin typeface="Arial" panose="020B0604020202020204" pitchFamily="34" charset="0"/>
                <a:cs typeface="Arial" panose="020B0604020202020204" pitchFamily="34" charset="0"/>
              </a:rPr>
              <a:t>phát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hành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tài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liệu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liên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đến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hội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theo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sự</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chỉ</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đạo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đoàn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tịch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hội</a:t>
            </a:r>
            <a:endParaRPr lang="en-US" sz="16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2694318" y="3482551"/>
            <a:ext cx="8432861" cy="7688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chemeClr val="tx1"/>
                </a:solidFill>
                <a:latin typeface="Arial" panose="020B0604020202020204" pitchFamily="34" charset="0"/>
                <a:cs typeface="Arial" panose="020B0604020202020204" pitchFamily="34" charset="0"/>
              </a:rPr>
              <a:t>3. Thu </a:t>
            </a:r>
            <a:r>
              <a:rPr lang="en-US" dirty="0" err="1">
                <a:solidFill>
                  <a:schemeClr val="tx1"/>
                </a:solidFill>
                <a:latin typeface="Arial" panose="020B0604020202020204" pitchFamily="34" charset="0"/>
                <a:cs typeface="Arial" panose="020B0604020202020204" pitchFamily="34" charset="0"/>
              </a:rPr>
              <a:t>nhận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bảo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quản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gửi</a:t>
            </a:r>
            <a:r>
              <a:rPr lang="en-US">
                <a:solidFill>
                  <a:schemeClr val="tx1"/>
                </a:solidFill>
                <a:latin typeface="Arial" panose="020B0604020202020204" pitchFamily="34" charset="0"/>
                <a:cs typeface="Arial" panose="020B0604020202020204" pitchFamily="34" charset="0"/>
              </a:rPr>
              <a:t> Đoàn chủ tịch ĐH đầy </a:t>
            </a:r>
            <a:r>
              <a:rPr lang="en-US" dirty="0" err="1">
                <a:solidFill>
                  <a:schemeClr val="tx1"/>
                </a:solidFill>
                <a:latin typeface="Arial" panose="020B0604020202020204" pitchFamily="34" charset="0"/>
                <a:cs typeface="Arial" panose="020B0604020202020204" pitchFamily="34" charset="0"/>
              </a:rPr>
              <a:t>đủ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hồ</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sơ</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văn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kiện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chính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thức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hội</a:t>
            </a:r>
            <a:endParaRPr lang="en-US" sz="16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2694318" y="4378132"/>
            <a:ext cx="8432861" cy="7638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chemeClr val="tx1"/>
                </a:solidFill>
                <a:latin typeface="Arial" panose="020B0604020202020204" pitchFamily="34" charset="0"/>
                <a:cs typeface="Arial" panose="020B0604020202020204" pitchFamily="34" charset="0"/>
              </a:rPr>
              <a:t>4</a:t>
            </a:r>
            <a:r>
              <a:rPr lang="en-US">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Trình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bày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dự</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thảo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nghị</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quyết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hội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hội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nghị</a:t>
            </a:r>
            <a:endParaRPr lang="en-US" sz="16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2694318" y="5254168"/>
            <a:ext cx="8432861" cy="7547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chemeClr val="tx1"/>
                </a:solidFill>
                <a:latin typeface="Arial" panose="020B0604020202020204" pitchFamily="34" charset="0"/>
                <a:cs typeface="Arial" panose="020B0604020202020204" pitchFamily="34" charset="0"/>
              </a:rPr>
              <a:t>5</a:t>
            </a:r>
            <a:r>
              <a:rPr lang="en-US">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Chịu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trách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nhiệm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trước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đoàn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tịch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hội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về</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nhiệm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vụ</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thư</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ký</a:t>
            </a:r>
            <a:endParaRPr lang="en-US" sz="1600" dirty="0">
              <a:solidFill>
                <a:schemeClr val="tx1"/>
              </a:solidFill>
              <a:latin typeface="Arial" panose="020B0604020202020204" pitchFamily="34" charset="0"/>
              <a:cs typeface="Arial" panose="020B0604020202020204" pitchFamily="34" charset="0"/>
            </a:endParaRPr>
          </a:p>
        </p:txBody>
      </p:sp>
      <p:cxnSp>
        <p:nvCxnSpPr>
          <p:cNvPr id="10" name="Straight Connector 9"/>
          <p:cNvCxnSpPr/>
          <p:nvPr/>
        </p:nvCxnSpPr>
        <p:spPr>
          <a:xfrm flipH="1">
            <a:off x="8594303" y="1105869"/>
            <a:ext cx="4249810" cy="7080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970935" y="1693425"/>
            <a:ext cx="2746375" cy="7080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6FF55AC-C25A-4C26-AE2C-56E58ADFA582}"/>
              </a:ext>
            </a:extLst>
          </p:cNvPr>
          <p:cNvSpPr txBox="1"/>
          <p:nvPr/>
        </p:nvSpPr>
        <p:spPr>
          <a:xfrm>
            <a:off x="2584287" y="548198"/>
            <a:ext cx="6951599"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grpSp>
        <p:nvGrpSpPr>
          <p:cNvPr id="25" name="Group 24">
            <a:extLst>
              <a:ext uri="{FF2B5EF4-FFF2-40B4-BE49-F238E27FC236}">
                <a16:creationId xmlns:a16="http://schemas.microsoft.com/office/drawing/2014/main" id="{5468681E-1C75-467E-ADDC-B6E6597DB2E6}"/>
              </a:ext>
            </a:extLst>
          </p:cNvPr>
          <p:cNvGrpSpPr/>
          <p:nvPr/>
        </p:nvGrpSpPr>
        <p:grpSpPr>
          <a:xfrm>
            <a:off x="1131460" y="1278008"/>
            <a:ext cx="8857961" cy="146197"/>
            <a:chOff x="1541788" y="1415318"/>
            <a:chExt cx="7957996" cy="146197"/>
          </a:xfrm>
        </p:grpSpPr>
        <p:grpSp>
          <p:nvGrpSpPr>
            <p:cNvPr id="26" name="Group 25">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28" name="Oval 27">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9" name="Oval 28">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0" name="Oval 29">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1" name="Oval 30">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2" name="Oval 31">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27" name="Straight Connector 26">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0CB0CAC-B5D0-4D87-9F15-67E66CC34410}"/>
              </a:ext>
            </a:extLst>
          </p:cNvPr>
          <p:cNvGrpSpPr/>
          <p:nvPr/>
        </p:nvGrpSpPr>
        <p:grpSpPr>
          <a:xfrm>
            <a:off x="1172322" y="392193"/>
            <a:ext cx="1035189" cy="769441"/>
            <a:chOff x="4641958" y="2205124"/>
            <a:chExt cx="1126772" cy="825394"/>
          </a:xfrm>
        </p:grpSpPr>
        <p:sp>
          <p:nvSpPr>
            <p:cNvPr id="34" name="TextBox 33">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35" name="Oval 34">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6" name="Straight Arrow Connector 35"/>
          <p:cNvCxnSpPr>
            <a:stCxn id="3" idx="3"/>
          </p:cNvCxnSpPr>
          <p:nvPr/>
        </p:nvCxnSpPr>
        <p:spPr>
          <a:xfrm flipV="1">
            <a:off x="2220686" y="2161309"/>
            <a:ext cx="472177" cy="14454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 idx="3"/>
          </p:cNvCxnSpPr>
          <p:nvPr/>
        </p:nvCxnSpPr>
        <p:spPr>
          <a:xfrm flipV="1">
            <a:off x="2220686" y="3040083"/>
            <a:ext cx="472177" cy="5667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 idx="3"/>
          </p:cNvCxnSpPr>
          <p:nvPr/>
        </p:nvCxnSpPr>
        <p:spPr>
          <a:xfrm>
            <a:off x="2220686" y="3606790"/>
            <a:ext cx="472177" cy="430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 idx="3"/>
          </p:cNvCxnSpPr>
          <p:nvPr/>
        </p:nvCxnSpPr>
        <p:spPr>
          <a:xfrm>
            <a:off x="2220686" y="3606790"/>
            <a:ext cx="473632" cy="1072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 idx="3"/>
          </p:cNvCxnSpPr>
          <p:nvPr/>
        </p:nvCxnSpPr>
        <p:spPr>
          <a:xfrm>
            <a:off x="2220686" y="3606790"/>
            <a:ext cx="472177" cy="1820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503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8199" y="2273462"/>
            <a:ext cx="1382487" cy="25597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latin typeface="Arial" pitchFamily="34" charset="0"/>
                <a:cs typeface="Arial" pitchFamily="34" charset="0"/>
              </a:rPr>
              <a:t>Nhiệm vụ, quyền hạn của ban thẩm tra tư cách đại biểu (Đại hội đại biểu)</a:t>
            </a:r>
            <a:br>
              <a:rPr lang="en-US" sz="1600" b="1">
                <a:latin typeface="Arial" pitchFamily="34" charset="0"/>
                <a:cs typeface="Arial" pitchFamily="34" charset="0"/>
              </a:rPr>
            </a:br>
            <a:endParaRPr lang="en-US" sz="1600" b="1" dirty="0">
              <a:solidFill>
                <a:schemeClr val="tx1"/>
              </a:solidFill>
              <a:latin typeface="Arial" panose="020B0604020202020204" pitchFamily="34" charset="0"/>
              <a:cs typeface="Arial" panose="020B0604020202020204" pitchFamily="34" charset="0"/>
            </a:endParaRPr>
          </a:p>
        </p:txBody>
      </p:sp>
      <p:sp>
        <p:nvSpPr>
          <p:cNvPr id="4" name="Rounded Rectangle 3"/>
          <p:cNvSpPr/>
          <p:nvPr/>
        </p:nvSpPr>
        <p:spPr>
          <a:xfrm>
            <a:off x="2694318" y="1699619"/>
            <a:ext cx="8432861" cy="7753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latin typeface="Arial" panose="020B0604020202020204" pitchFamily="34" charset="0"/>
                <a:cs typeface="Arial" panose="020B0604020202020204" pitchFamily="34" charset="0"/>
              </a:rPr>
              <a:t>1</a:t>
            </a:r>
            <a:r>
              <a:rPr lang="en-US">
                <a:solidFill>
                  <a:schemeClr val="tx1"/>
                </a:solidFill>
                <a:latin typeface="Arial" panose="020B0604020202020204" pitchFamily="34" charset="0"/>
                <a:cs typeface="Arial" panose="020B0604020202020204" pitchFamily="34" charset="0"/>
              </a:rPr>
              <a:t>. Nghiên cứu các tài liệu về đại biểu, do ban chấp hành cấp triệu tập đại hội cung cấp</a:t>
            </a:r>
            <a:endParaRPr lang="en-US" sz="16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2694317" y="3590725"/>
            <a:ext cx="8432861" cy="75563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latin typeface="Arial" panose="020B0604020202020204" pitchFamily="34" charset="0"/>
                <a:cs typeface="Arial" panose="020B0604020202020204" pitchFamily="34" charset="0"/>
              </a:rPr>
              <a:t>3. Xem xét các đơn thư khiếu nại, tố cáo liên quan đến đại biểu dự ĐH</a:t>
            </a:r>
            <a:endParaRPr lang="en-US" sz="16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2739153" y="2660945"/>
            <a:ext cx="8432861" cy="7688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latin typeface="Arial" panose="020B0604020202020204" pitchFamily="34" charset="0"/>
                <a:cs typeface="Arial" panose="020B0604020202020204" pitchFamily="34" charset="0"/>
              </a:rPr>
              <a:t>2. Tổng hợp, phân tích và hoàn thiện báo cáo về tình hình đại biểu dự ĐH .</a:t>
            </a:r>
            <a:br>
              <a:rPr lang="en-US">
                <a:solidFill>
                  <a:schemeClr val="tx1"/>
                </a:solidFill>
                <a:latin typeface="Arial" panose="020B0604020202020204" pitchFamily="34" charset="0"/>
                <a:cs typeface="Arial" panose="020B0604020202020204" pitchFamily="34" charset="0"/>
              </a:rPr>
            </a:br>
            <a:endParaRPr lang="en-US" sz="1600" dirty="0">
              <a:solidFill>
                <a:schemeClr val="tx1"/>
              </a:solidFill>
              <a:latin typeface="Arial" panose="020B0604020202020204" pitchFamily="34" charset="0"/>
              <a:cs typeface="Arial" panose="020B0604020202020204" pitchFamily="34" charset="0"/>
            </a:endParaRPr>
          </a:p>
        </p:txBody>
      </p:sp>
      <p:cxnSp>
        <p:nvCxnSpPr>
          <p:cNvPr id="10" name="Straight Connector 9"/>
          <p:cNvCxnSpPr/>
          <p:nvPr/>
        </p:nvCxnSpPr>
        <p:spPr>
          <a:xfrm flipH="1">
            <a:off x="8594303" y="1105869"/>
            <a:ext cx="4249810" cy="7080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970935" y="1930925"/>
            <a:ext cx="2746375" cy="7080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694316" y="4476986"/>
            <a:ext cx="8432861" cy="9286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latin typeface="Arial" panose="020B0604020202020204" pitchFamily="34" charset="0"/>
                <a:cs typeface="Arial" panose="020B0604020202020204" pitchFamily="34" charset="0"/>
              </a:rPr>
              <a:t>4</a:t>
            </a:r>
            <a:r>
              <a:rPr lang="en-US">
                <a:solidFill>
                  <a:schemeClr val="tx1"/>
                </a:solidFill>
                <a:latin typeface="Arial" panose="020B0604020202020204" pitchFamily="34" charset="0"/>
                <a:cs typeface="Arial" panose="020B0604020202020204" pitchFamily="34" charset="0"/>
              </a:rPr>
              <a:t>. Báo cáo việc thẩm tra tư cách đại biểu và kết luận việc xem xét các đơn thư</a:t>
            </a:r>
            <a:br>
              <a:rPr lang="en-US">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 để</a:t>
            </a:r>
            <a:r>
              <a:rPr lang="en-US" b="1">
                <a:solidFill>
                  <a:schemeClr val="tx1"/>
                </a:solidFill>
                <a:latin typeface="Arial" pitchFamily="34" charset="0"/>
                <a:cs typeface="Arial" pitchFamily="34" charset="0"/>
              </a:rPr>
              <a:t> </a:t>
            </a:r>
            <a:r>
              <a:rPr lang="en-US">
                <a:solidFill>
                  <a:schemeClr val="tx1"/>
                </a:solidFill>
                <a:latin typeface="Arial" pitchFamily="34" charset="0"/>
                <a:cs typeface="Arial" pitchFamily="34" charset="0"/>
              </a:rPr>
              <a:t>ĐH thảo luận và quyết định bằng biểu quyết</a:t>
            </a:r>
            <a:endParaRPr lang="en-US" sz="1600" dirty="0">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6FF55AC-C25A-4C26-AE2C-56E58ADFA582}"/>
              </a:ext>
            </a:extLst>
          </p:cNvPr>
          <p:cNvSpPr txBox="1"/>
          <p:nvPr/>
        </p:nvSpPr>
        <p:spPr>
          <a:xfrm>
            <a:off x="2584287" y="595698"/>
            <a:ext cx="6951599"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grpSp>
        <p:nvGrpSpPr>
          <p:cNvPr id="26" name="Group 25">
            <a:extLst>
              <a:ext uri="{FF2B5EF4-FFF2-40B4-BE49-F238E27FC236}">
                <a16:creationId xmlns:a16="http://schemas.microsoft.com/office/drawing/2014/main" id="{5468681E-1C75-467E-ADDC-B6E6597DB2E6}"/>
              </a:ext>
            </a:extLst>
          </p:cNvPr>
          <p:cNvGrpSpPr/>
          <p:nvPr/>
        </p:nvGrpSpPr>
        <p:grpSpPr>
          <a:xfrm>
            <a:off x="1131460" y="1325508"/>
            <a:ext cx="8857961" cy="146197"/>
            <a:chOff x="1541788" y="1415318"/>
            <a:chExt cx="7957996" cy="146197"/>
          </a:xfrm>
        </p:grpSpPr>
        <p:grpSp>
          <p:nvGrpSpPr>
            <p:cNvPr id="27" name="Group 26">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29" name="Oval 28">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0" name="Oval 29">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1" name="Oval 30">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2" name="Oval 31">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3" name="Oval 32">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28" name="Straight Connector 27">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CB0CAC-B5D0-4D87-9F15-67E66CC34410}"/>
              </a:ext>
            </a:extLst>
          </p:cNvPr>
          <p:cNvGrpSpPr/>
          <p:nvPr/>
        </p:nvGrpSpPr>
        <p:grpSpPr>
          <a:xfrm>
            <a:off x="1172322" y="439693"/>
            <a:ext cx="1035189" cy="769441"/>
            <a:chOff x="4641958" y="2205124"/>
            <a:chExt cx="1126772" cy="825394"/>
          </a:xfrm>
        </p:grpSpPr>
        <p:sp>
          <p:nvSpPr>
            <p:cNvPr id="35" name="TextBox 34">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36" name="Oval 35">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8" name="Straight Arrow Connector 7"/>
          <p:cNvCxnSpPr>
            <a:stCxn id="3" idx="3"/>
          </p:cNvCxnSpPr>
          <p:nvPr/>
        </p:nvCxnSpPr>
        <p:spPr>
          <a:xfrm flipV="1">
            <a:off x="2220686" y="2474937"/>
            <a:ext cx="518467" cy="1078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 idx="3"/>
          </p:cNvCxnSpPr>
          <p:nvPr/>
        </p:nvCxnSpPr>
        <p:spPr>
          <a:xfrm flipV="1">
            <a:off x="2220686" y="3170712"/>
            <a:ext cx="518467" cy="3826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 idx="3"/>
          </p:cNvCxnSpPr>
          <p:nvPr/>
        </p:nvCxnSpPr>
        <p:spPr>
          <a:xfrm>
            <a:off x="2220686" y="3553358"/>
            <a:ext cx="473632" cy="555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 idx="3"/>
          </p:cNvCxnSpPr>
          <p:nvPr/>
        </p:nvCxnSpPr>
        <p:spPr>
          <a:xfrm>
            <a:off x="2220686" y="3553358"/>
            <a:ext cx="473632" cy="1125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645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367472E4-5B54-A768-7D90-D7BC90BCFFEC}"/>
              </a:ext>
            </a:extLst>
          </p:cNvPr>
          <p:cNvSpPr txBox="1"/>
          <p:nvPr/>
        </p:nvSpPr>
        <p:spPr>
          <a:xfrm>
            <a:off x="714064" y="1612021"/>
            <a:ext cx="11074524" cy="4324261"/>
          </a:xfrm>
          <a:prstGeom prst="rect">
            <a:avLst/>
          </a:prstGeom>
          <a:noFill/>
        </p:spPr>
        <p:txBody>
          <a:bodyPr wrap="square" rtlCol="0">
            <a:spAutoFit/>
          </a:bodyPr>
          <a:lstStyle/>
          <a:p>
            <a:pPr algn="ctr"/>
            <a:r>
              <a:rPr lang="en-US" sz="2400" b="1">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Thực</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hiện</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bầu</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cử</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trong</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đại</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hội</a:t>
            </a:r>
            <a:endParaRPr lang="en-US" sz="2400" b="1" u="sng" dirty="0">
              <a:solidFill>
                <a:srgbClr val="FF0000"/>
              </a:solidFill>
              <a:latin typeface="Arial" panose="020B0604020202020204" pitchFamily="34" charset="0"/>
              <a:cs typeface="Arial" panose="020B0604020202020204" pitchFamily="34" charset="0"/>
            </a:endParaRPr>
          </a:p>
          <a:p>
            <a:pPr>
              <a:spcBef>
                <a:spcPts val="600"/>
              </a:spcBef>
              <a:spcAft>
                <a:spcPts val="600"/>
              </a:spcAft>
            </a:pPr>
            <a:r>
              <a:rPr lang="en-US" sz="2400">
                <a:solidFill>
                  <a:srgbClr val="FF0000"/>
                </a:solidFill>
                <a:latin typeface="Arial" panose="020B0604020202020204" pitchFamily="34" charset="0"/>
                <a:cs typeface="Arial" panose="020B0604020202020204" pitchFamily="34" charset="0"/>
              </a:rPr>
              <a:t>1</a:t>
            </a:r>
            <a:r>
              <a:rPr lang="en-US" sz="2400" dirty="0">
                <a:solidFill>
                  <a:srgbClr val="FF0000"/>
                </a:solidFill>
                <a:latin typeface="Arial" panose="020B0604020202020204" pitchFamily="34" charset="0"/>
                <a:cs typeface="Arial" panose="020B0604020202020204" pitchFamily="34" charset="0"/>
              </a:rPr>
              <a: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Đoàn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chủ</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tịch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đại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hội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báo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cáo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thông</a:t>
            </a:r>
            <a:r>
              <a:rPr lang="en-US" sz="2400" dirty="0">
                <a:solidFill>
                  <a:srgbClr val="0070C0"/>
                </a:solidFill>
                <a:latin typeface="Arial" panose="020B0604020202020204" pitchFamily="34" charset="0"/>
                <a:cs typeface="Arial" panose="020B0604020202020204" pitchFamily="34" charset="0"/>
              </a:rPr>
              <a:t> qua </a:t>
            </a:r>
            <a:r>
              <a:rPr lang="en-US" sz="2400" dirty="0" err="1">
                <a:solidFill>
                  <a:srgbClr val="0070C0"/>
                </a:solidFill>
                <a:latin typeface="Arial" panose="020B0604020202020204" pitchFamily="34" charset="0"/>
                <a:cs typeface="Arial" panose="020B0604020202020204" pitchFamily="34" charset="0"/>
              </a:rPr>
              <a:t>đề</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án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nhân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sự</a:t>
            </a:r>
            <a:r>
              <a:rPr lang="en-US" sz="2400" dirty="0">
                <a:solidFill>
                  <a:srgbClr val="0070C0"/>
                </a:solidFill>
                <a:latin typeface="Arial" panose="020B0604020202020204" pitchFamily="34" charset="0"/>
                <a:cs typeface="Arial" panose="020B0604020202020204" pitchFamily="34" charset="0"/>
              </a:rPr>
              <a:t> do BCH </a:t>
            </a:r>
            <a:r>
              <a:rPr lang="en-US" sz="2400" dirty="0" err="1">
                <a:solidFill>
                  <a:srgbClr val="0070C0"/>
                </a:solidFill>
                <a:latin typeface="Arial" panose="020B0604020202020204" pitchFamily="34" charset="0"/>
                <a:cs typeface="Arial" panose="020B0604020202020204" pitchFamily="34" charset="0"/>
              </a:rPr>
              <a:t>khóa</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đương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nhiệm</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chuẩn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bị</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gồm</a:t>
            </a:r>
            <a:r>
              <a:rPr lang="en-US" sz="2400" dirty="0">
                <a:solidFill>
                  <a:srgbClr val="0070C0"/>
                </a:solidFill>
                <a:latin typeface="Arial" panose="020B0604020202020204" pitchFamily="34" charset="0"/>
                <a:cs typeface="Arial" panose="020B0604020202020204" pitchFamily="34" charset="0"/>
              </a:rPr>
              <a:t>:</a:t>
            </a:r>
          </a:p>
          <a:p>
            <a:pPr>
              <a:spcBef>
                <a:spcPts val="600"/>
              </a:spcBef>
              <a:spcAft>
                <a:spcPts val="600"/>
              </a:spcAft>
            </a:pP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Phương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hướng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cấu</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tạo</a:t>
            </a:r>
            <a:r>
              <a:rPr lang="en-US" sz="2400" dirty="0">
                <a:solidFill>
                  <a:srgbClr val="0070C0"/>
                </a:solidFill>
                <a:latin typeface="Arial" panose="020B0604020202020204" pitchFamily="34" charset="0"/>
                <a:cs typeface="Arial" panose="020B0604020202020204" pitchFamily="34" charset="0"/>
              </a:rPr>
              <a:t> BCH (</a:t>
            </a:r>
            <a:r>
              <a:rPr lang="en-US" sz="2400" dirty="0" err="1">
                <a:solidFill>
                  <a:srgbClr val="0070C0"/>
                </a:solidFill>
                <a:latin typeface="Arial" panose="020B0604020202020204" pitchFamily="34" charset="0"/>
                <a:cs typeface="Arial" panose="020B0604020202020204" pitchFamily="34" charset="0"/>
              </a:rPr>
              <a:t>Số</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lượng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tiêu</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chuẩn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cơ</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cấu</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để</a:t>
            </a:r>
            <a:r>
              <a:rPr lang="en-US" sz="2400" dirty="0">
                <a:solidFill>
                  <a:srgbClr val="0070C0"/>
                </a:solidFill>
                <a:latin typeface="Arial" panose="020B0604020202020204" pitchFamily="34" charset="0"/>
                <a:cs typeface="Arial" panose="020B0604020202020204" pitchFamily="34" charset="0"/>
              </a:rPr>
              <a:t> ĐH </a:t>
            </a:r>
            <a:r>
              <a:rPr lang="en-US" sz="2400" dirty="0" err="1">
                <a:solidFill>
                  <a:srgbClr val="0070C0"/>
                </a:solidFill>
                <a:latin typeface="Arial" panose="020B0604020202020204" pitchFamily="34" charset="0"/>
                <a:cs typeface="Arial" panose="020B0604020202020204" pitchFamily="34" charset="0"/>
              </a:rPr>
              <a:t>thảo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luận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thông</a:t>
            </a:r>
            <a:r>
              <a:rPr lang="en-US" sz="2400" dirty="0">
                <a:solidFill>
                  <a:srgbClr val="0070C0"/>
                </a:solidFill>
                <a:latin typeface="Arial" panose="020B0604020202020204" pitchFamily="34" charset="0"/>
                <a:cs typeface="Arial" panose="020B0604020202020204" pitchFamily="34" charset="0"/>
              </a:rPr>
              <a:t> qua (</a:t>
            </a:r>
            <a:r>
              <a:rPr lang="en-US" sz="2400" dirty="0" err="1">
                <a:solidFill>
                  <a:srgbClr val="0070C0"/>
                </a:solidFill>
                <a:latin typeface="Arial" panose="020B0604020202020204" pitchFamily="34" charset="0"/>
                <a:cs typeface="Arial" panose="020B0604020202020204" pitchFamily="34" charset="0"/>
              </a:rPr>
              <a:t>Phần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đề</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án</a:t>
            </a:r>
            <a:r>
              <a:rPr lang="en-US" sz="2400" dirty="0">
                <a:solidFill>
                  <a:srgbClr val="0070C0"/>
                </a:solidFill>
                <a:latin typeface="Arial" panose="020B0604020202020204" pitchFamily="34" charset="0"/>
                <a:cs typeface="Arial" panose="020B0604020202020204" pitchFamily="34" charset="0"/>
              </a:rPr>
              <a:t> BTV, </a:t>
            </a:r>
            <a:r>
              <a:rPr lang="en-US" sz="2400" dirty="0" err="1">
                <a:solidFill>
                  <a:srgbClr val="0070C0"/>
                </a:solidFill>
                <a:latin typeface="Arial" panose="020B0604020202020204" pitchFamily="34" charset="0"/>
                <a:cs typeface="Arial" panose="020B0604020202020204" pitchFamily="34" charset="0"/>
              </a:rPr>
              <a:t>các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chức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danh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trong</a:t>
            </a:r>
            <a:r>
              <a:rPr lang="en-US" sz="2400" dirty="0">
                <a:solidFill>
                  <a:srgbClr val="0070C0"/>
                </a:solidFill>
                <a:latin typeface="Arial" panose="020B0604020202020204" pitchFamily="34" charset="0"/>
                <a:cs typeface="Arial" panose="020B0604020202020204" pitchFamily="34" charset="0"/>
              </a:rPr>
              <a:t> BCH, UBKT </a:t>
            </a:r>
            <a:r>
              <a:rPr lang="en-US" sz="2400" dirty="0" err="1">
                <a:solidFill>
                  <a:srgbClr val="0070C0"/>
                </a:solidFill>
                <a:latin typeface="Arial" panose="020B0604020202020204" pitchFamily="34" charset="0"/>
                <a:cs typeface="Arial" panose="020B0604020202020204" pitchFamily="34" charset="0"/>
              </a:rPr>
              <a:t>và</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các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chức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danh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trong</a:t>
            </a:r>
            <a:r>
              <a:rPr lang="en-US" sz="2400" dirty="0">
                <a:solidFill>
                  <a:srgbClr val="0070C0"/>
                </a:solidFill>
                <a:latin typeface="Arial" panose="020B0604020202020204" pitchFamily="34" charset="0"/>
                <a:cs typeface="Arial" panose="020B0604020202020204" pitchFamily="34" charset="0"/>
              </a:rPr>
              <a:t> UBKT </a:t>
            </a:r>
            <a:r>
              <a:rPr lang="en-US" sz="2400" dirty="0" err="1">
                <a:solidFill>
                  <a:srgbClr val="0070C0"/>
                </a:solidFill>
                <a:latin typeface="Arial" panose="020B0604020202020204" pitchFamily="34" charset="0"/>
                <a:cs typeface="Arial" panose="020B0604020202020204" pitchFamily="34" charset="0"/>
              </a:rPr>
              <a:t>không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trình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tại</a:t>
            </a:r>
            <a:r>
              <a:rPr lang="en-US" sz="2400" dirty="0">
                <a:solidFill>
                  <a:srgbClr val="0070C0"/>
                </a:solidFill>
                <a:latin typeface="Arial" panose="020B0604020202020204" pitchFamily="34" charset="0"/>
                <a:cs typeface="Arial" panose="020B0604020202020204" pitchFamily="34" charset="0"/>
              </a:rPr>
              <a:t> ĐH)</a:t>
            </a:r>
          </a:p>
          <a:p>
            <a:pPr>
              <a:spcBef>
                <a:spcPts val="600"/>
              </a:spcBef>
              <a:spcAft>
                <a:spcPts val="600"/>
              </a:spcAft>
            </a:pP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Kết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quả</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quá</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trình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chuẩn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bị</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nhân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sự</a:t>
            </a:r>
            <a:r>
              <a:rPr lang="en-US" sz="2400" dirty="0">
                <a:solidFill>
                  <a:srgbClr val="0070C0"/>
                </a:solidFill>
                <a:latin typeface="Arial" panose="020B0604020202020204" pitchFamily="34" charset="0"/>
                <a:cs typeface="Arial" panose="020B0604020202020204" pitchFamily="34" charset="0"/>
              </a:rPr>
              <a:t> BCH </a:t>
            </a:r>
            <a:r>
              <a:rPr lang="en-US" sz="2400" dirty="0" err="1">
                <a:solidFill>
                  <a:srgbClr val="0070C0"/>
                </a:solidFill>
                <a:latin typeface="Arial" panose="020B0604020202020204" pitchFamily="34" charset="0"/>
                <a:cs typeface="Arial" panose="020B0604020202020204" pitchFamily="34" charset="0"/>
              </a:rPr>
              <a:t>và</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danh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sách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nhân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sự</a:t>
            </a:r>
            <a:r>
              <a:rPr lang="en-US" sz="2400" dirty="0">
                <a:solidFill>
                  <a:srgbClr val="0070C0"/>
                </a:solidFill>
                <a:latin typeface="Arial" panose="020B0604020202020204" pitchFamily="34" charset="0"/>
                <a:cs typeface="Arial" panose="020B0604020202020204" pitchFamily="34" charset="0"/>
              </a:rPr>
              <a:t> do BCH </a:t>
            </a:r>
            <a:r>
              <a:rPr lang="en-US" sz="2400" dirty="0" err="1">
                <a:solidFill>
                  <a:srgbClr val="0070C0"/>
                </a:solidFill>
                <a:latin typeface="Arial" panose="020B0604020202020204" pitchFamily="34" charset="0"/>
                <a:cs typeface="Arial" panose="020B0604020202020204" pitchFamily="34" charset="0"/>
              </a:rPr>
              <a:t>đương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nhiệm</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giới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thiệu</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để</a:t>
            </a:r>
            <a:r>
              <a:rPr lang="en-US" sz="2400" dirty="0">
                <a:solidFill>
                  <a:srgbClr val="0070C0"/>
                </a:solidFill>
                <a:latin typeface="Arial" panose="020B0604020202020204" pitchFamily="34" charset="0"/>
                <a:cs typeface="Arial" panose="020B0604020202020204" pitchFamily="34" charset="0"/>
              </a:rPr>
              <a:t> ĐH </a:t>
            </a:r>
            <a:r>
              <a:rPr lang="en-US" sz="2400" dirty="0" err="1">
                <a:solidFill>
                  <a:srgbClr val="0070C0"/>
                </a:solidFill>
                <a:latin typeface="Arial" panose="020B0604020202020204" pitchFamily="34" charset="0"/>
                <a:cs typeface="Arial" panose="020B0604020202020204" pitchFamily="34" charset="0"/>
              </a:rPr>
              <a:t>tham</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khảo</a:t>
            </a:r>
            <a:endParaRPr lang="en-US" sz="2400" dirty="0">
              <a:solidFill>
                <a:srgbClr val="0070C0"/>
              </a:solidFill>
              <a:latin typeface="Arial" panose="020B0604020202020204" pitchFamily="34" charset="0"/>
              <a:cs typeface="Arial" panose="020B0604020202020204" pitchFamily="34" charset="0"/>
            </a:endParaRPr>
          </a:p>
          <a:p>
            <a:pPr>
              <a:spcBef>
                <a:spcPts val="600"/>
              </a:spcBef>
              <a:spcAft>
                <a:spcPts val="600"/>
              </a:spcAft>
            </a:pPr>
            <a:r>
              <a:rPr lang="en-US" sz="2400">
                <a:solidFill>
                  <a:srgbClr val="FF0000"/>
                </a:solidFill>
                <a:latin typeface="Arial" panose="020B0604020202020204" pitchFamily="34" charset="0"/>
                <a:cs typeface="Arial" panose="020B0604020202020204" pitchFamily="34" charset="0"/>
              </a:rPr>
              <a:t>2</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Tổ</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chức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thảo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luận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và</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tiến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hành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ứng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cử</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đề</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cử</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Thực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hiện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theo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quy</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định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của</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Đảng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Điều</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lệ</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và</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Hướng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dẫn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hành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Điều</a:t>
            </a:r>
            <a:r>
              <a:rPr lang="en-US" sz="2400" dirty="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lệ</a:t>
            </a:r>
            <a:r>
              <a:rPr lang="en-US" sz="2400">
                <a:solidFill>
                  <a:srgbClr val="0070C0"/>
                </a:solidFill>
                <a:latin typeface="Arial" panose="020B0604020202020204" pitchFamily="34" charset="0"/>
                <a:cs typeface="Arial" panose="020B0604020202020204" pitchFamily="34" charset="0"/>
              </a:rPr>
              <a:t> CĐVN</a:t>
            </a:r>
            <a:endParaRPr lang="en-US" sz="2400" dirty="0">
              <a:solidFill>
                <a:srgbClr val="0070C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6FF55AC-C25A-4C26-AE2C-56E58ADFA582}"/>
              </a:ext>
            </a:extLst>
          </p:cNvPr>
          <p:cNvSpPr txBox="1"/>
          <p:nvPr/>
        </p:nvSpPr>
        <p:spPr>
          <a:xfrm>
            <a:off x="2584287" y="595698"/>
            <a:ext cx="6951599"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grpSp>
        <p:nvGrpSpPr>
          <p:cNvPr id="28" name="Group 27">
            <a:extLst>
              <a:ext uri="{FF2B5EF4-FFF2-40B4-BE49-F238E27FC236}">
                <a16:creationId xmlns:a16="http://schemas.microsoft.com/office/drawing/2014/main" id="{5468681E-1C75-467E-ADDC-B6E6597DB2E6}"/>
              </a:ext>
            </a:extLst>
          </p:cNvPr>
          <p:cNvGrpSpPr/>
          <p:nvPr/>
        </p:nvGrpSpPr>
        <p:grpSpPr>
          <a:xfrm>
            <a:off x="1131460" y="1325508"/>
            <a:ext cx="8857961" cy="146197"/>
            <a:chOff x="1541788" y="1415318"/>
            <a:chExt cx="7957996" cy="146197"/>
          </a:xfrm>
        </p:grpSpPr>
        <p:grpSp>
          <p:nvGrpSpPr>
            <p:cNvPr id="29" name="Group 28">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31" name="Oval 30">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2" name="Oval 31">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4" name="Oval 33">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5" name="Oval 34">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6" name="Oval 35">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30" name="Straight Connector 29">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40CB0CAC-B5D0-4D87-9F15-67E66CC34410}"/>
              </a:ext>
            </a:extLst>
          </p:cNvPr>
          <p:cNvGrpSpPr/>
          <p:nvPr/>
        </p:nvGrpSpPr>
        <p:grpSpPr>
          <a:xfrm>
            <a:off x="1172322" y="439693"/>
            <a:ext cx="1035189" cy="769441"/>
            <a:chOff x="4641958" y="2205124"/>
            <a:chExt cx="1126772" cy="825394"/>
          </a:xfrm>
        </p:grpSpPr>
        <p:sp>
          <p:nvSpPr>
            <p:cNvPr id="38" name="TextBox 37">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39" name="Oval 38">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Tree>
    <p:extLst>
      <p:ext uri="{BB962C8B-B14F-4D97-AF65-F5344CB8AC3E}">
        <p14:creationId xmlns:p14="http://schemas.microsoft.com/office/powerpoint/2010/main" val="3838876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ChangeArrowheads="1"/>
          </p:cNvSpPr>
          <p:nvPr/>
        </p:nvSpPr>
        <p:spPr>
          <a:xfrm>
            <a:off x="1045028" y="1317818"/>
            <a:ext cx="10183359" cy="49480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400" b="1">
                <a:solidFill>
                  <a:srgbClr val="C00000"/>
                </a:solidFill>
                <a:latin typeface="Arial" pitchFamily="34" charset="0"/>
                <a:cs typeface="Arial" pitchFamily="34" charset="0"/>
              </a:rPr>
              <a:t>Nhiệm vụ, quyền hạn của ban bầu cử</a:t>
            </a:r>
          </a:p>
          <a:p>
            <a:pPr>
              <a:lnSpc>
                <a:spcPct val="150000"/>
              </a:lnSpc>
            </a:pPr>
            <a:r>
              <a:rPr lang="en-US" sz="2000">
                <a:solidFill>
                  <a:srgbClr val="0070C0"/>
                </a:solidFill>
                <a:latin typeface="Arial" pitchFamily="34" charset="0"/>
                <a:cs typeface="Arial" pitchFamily="34" charset="0"/>
              </a:rPr>
              <a:t>1. Phổ biến nguyên tắc, thể lệ bầu cử, </a:t>
            </a:r>
            <a:br>
              <a:rPr lang="en-US" sz="2000">
                <a:solidFill>
                  <a:srgbClr val="0070C0"/>
                </a:solidFill>
                <a:latin typeface="Arial" pitchFamily="34" charset="0"/>
                <a:cs typeface="Arial" pitchFamily="34" charset="0"/>
              </a:rPr>
            </a:br>
            <a:r>
              <a:rPr lang="en-US" sz="2000">
                <a:solidFill>
                  <a:srgbClr val="0070C0"/>
                </a:solidFill>
                <a:latin typeface="Arial" pitchFamily="34" charset="0"/>
                <a:cs typeface="Arial" pitchFamily="34" charset="0"/>
              </a:rPr>
              <a:t>2. Hướng dẫn cách thức bỏ phiếu.</a:t>
            </a:r>
            <a:br>
              <a:rPr lang="en-US" sz="2000">
                <a:solidFill>
                  <a:srgbClr val="0070C0"/>
                </a:solidFill>
                <a:latin typeface="Arial" pitchFamily="34" charset="0"/>
                <a:cs typeface="Arial" pitchFamily="34" charset="0"/>
              </a:rPr>
            </a:br>
            <a:r>
              <a:rPr lang="en-US" sz="2000">
                <a:solidFill>
                  <a:srgbClr val="0070C0"/>
                </a:solidFill>
                <a:latin typeface="Arial" pitchFamily="34" charset="0"/>
                <a:cs typeface="Arial" pitchFamily="34" charset="0"/>
              </a:rPr>
              <a:t>3. Kiểm tra thùng phiếu trước khi bỏ phiếu, phát phiếu, thu phiếu bầu.</a:t>
            </a:r>
            <a:br>
              <a:rPr lang="en-US" sz="2000">
                <a:solidFill>
                  <a:srgbClr val="0070C0"/>
                </a:solidFill>
                <a:latin typeface="Arial" pitchFamily="34" charset="0"/>
                <a:cs typeface="Arial" pitchFamily="34" charset="0"/>
              </a:rPr>
            </a:br>
            <a:r>
              <a:rPr lang="en-US" sz="2000">
                <a:solidFill>
                  <a:srgbClr val="0070C0"/>
                </a:solidFill>
                <a:latin typeface="Arial" pitchFamily="34" charset="0"/>
                <a:cs typeface="Arial" pitchFamily="34" charset="0"/>
              </a:rPr>
              <a:t>4. Tổ chức kiểm phiếu, lập biên bản kiểm phiếu, thống nhất biên bản kiểm phiếu. </a:t>
            </a:r>
            <a:br>
              <a:rPr lang="en-US" sz="2000">
                <a:solidFill>
                  <a:srgbClr val="0070C0"/>
                </a:solidFill>
                <a:latin typeface="Arial" pitchFamily="34" charset="0"/>
                <a:cs typeface="Arial" pitchFamily="34" charset="0"/>
              </a:rPr>
            </a:br>
            <a:r>
              <a:rPr lang="en-US" sz="2000">
                <a:solidFill>
                  <a:srgbClr val="0070C0"/>
                </a:solidFill>
                <a:latin typeface="Arial" pitchFamily="34" charset="0"/>
                <a:cs typeface="Arial" pitchFamily="34" charset="0"/>
              </a:rPr>
              <a:t>5. Công bố kết quả kiểm phiếu và danh sách trúng cử.</a:t>
            </a:r>
            <a:br>
              <a:rPr lang="en-US" sz="2000">
                <a:solidFill>
                  <a:srgbClr val="0070C0"/>
                </a:solidFill>
                <a:latin typeface="Arial" pitchFamily="34" charset="0"/>
                <a:cs typeface="Arial" pitchFamily="34" charset="0"/>
              </a:rPr>
            </a:br>
            <a:r>
              <a:rPr lang="en-US" sz="2000">
                <a:solidFill>
                  <a:srgbClr val="0070C0"/>
                </a:solidFill>
                <a:latin typeface="Arial" pitchFamily="34" charset="0"/>
                <a:cs typeface="Arial" pitchFamily="34" charset="0"/>
              </a:rPr>
              <a:t>6. Niêm phong phiếu bầu cử; bàn giao toàn bộ hồ sơ bầu cử (biên bản kiểm phiếu, phiếu bầu cử đã niêm phong cho đoàn chủ tịch).</a:t>
            </a:r>
          </a:p>
          <a:p>
            <a:pPr>
              <a:lnSpc>
                <a:spcPct val="150000"/>
              </a:lnSpc>
            </a:pPr>
            <a:r>
              <a:rPr lang="en-US" sz="2000">
                <a:solidFill>
                  <a:srgbClr val="0070C0"/>
                </a:solidFill>
                <a:latin typeface="Arial" pitchFamily="34" charset="0"/>
                <a:cs typeface="Arial" pitchFamily="34" charset="0"/>
              </a:rPr>
              <a:t>(</a:t>
            </a:r>
            <a:r>
              <a:rPr lang="en-US" sz="2000" b="1" i="1">
                <a:solidFill>
                  <a:srgbClr val="0070C0"/>
                </a:solidFill>
                <a:latin typeface="Arial" pitchFamily="34" charset="0"/>
                <a:cs typeface="Arial" pitchFamily="34" charset="0"/>
              </a:rPr>
              <a:t>trường hợp kiểm phiếu bằng các phương tiện kỹ thuật, ban bầu cử được sử dụng một số kỹ thuật viên không phải là đại biểu đại hội</a:t>
            </a:r>
            <a:r>
              <a:rPr lang="en-US" sz="2000">
                <a:solidFill>
                  <a:srgbClr val="0070C0"/>
                </a:solidFill>
                <a:latin typeface="Arial" pitchFamily="34" charset="0"/>
                <a:cs typeface="Arial" pitchFamily="34" charset="0"/>
              </a:rPr>
              <a:t>)</a:t>
            </a:r>
            <a:endParaRPr lang="en-US" sz="2000" i="1">
              <a:solidFill>
                <a:srgbClr val="0070C0"/>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76FF55AC-C25A-4C26-AE2C-56E58ADFA582}"/>
              </a:ext>
            </a:extLst>
          </p:cNvPr>
          <p:cNvSpPr txBox="1"/>
          <p:nvPr/>
        </p:nvSpPr>
        <p:spPr>
          <a:xfrm>
            <a:off x="2584287" y="512573"/>
            <a:ext cx="6951599"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grpSp>
        <p:nvGrpSpPr>
          <p:cNvPr id="17" name="Group 16">
            <a:extLst>
              <a:ext uri="{FF2B5EF4-FFF2-40B4-BE49-F238E27FC236}">
                <a16:creationId xmlns:a16="http://schemas.microsoft.com/office/drawing/2014/main" id="{5468681E-1C75-467E-ADDC-B6E6597DB2E6}"/>
              </a:ext>
            </a:extLst>
          </p:cNvPr>
          <p:cNvGrpSpPr/>
          <p:nvPr/>
        </p:nvGrpSpPr>
        <p:grpSpPr>
          <a:xfrm>
            <a:off x="1131460" y="1242383"/>
            <a:ext cx="8857961" cy="146197"/>
            <a:chOff x="1541788" y="1415318"/>
            <a:chExt cx="7957996" cy="146197"/>
          </a:xfrm>
        </p:grpSpPr>
        <p:grpSp>
          <p:nvGrpSpPr>
            <p:cNvPr id="18" name="Group 17">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20" name="Oval 19">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1" name="Oval 20">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2" name="Oval 21">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3" name="Oval 22">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Oval 23">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19" name="Straight Connector 18">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40CB0CAC-B5D0-4D87-9F15-67E66CC34410}"/>
              </a:ext>
            </a:extLst>
          </p:cNvPr>
          <p:cNvGrpSpPr/>
          <p:nvPr/>
        </p:nvGrpSpPr>
        <p:grpSpPr>
          <a:xfrm>
            <a:off x="1172322" y="356568"/>
            <a:ext cx="1035189" cy="769441"/>
            <a:chOff x="4641958" y="2205124"/>
            <a:chExt cx="1126772" cy="825394"/>
          </a:xfrm>
        </p:grpSpPr>
        <p:sp>
          <p:nvSpPr>
            <p:cNvPr id="26" name="TextBox 25">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27" name="Oval 26">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Tree>
    <p:extLst>
      <p:ext uri="{BB962C8B-B14F-4D97-AF65-F5344CB8AC3E}">
        <p14:creationId xmlns:p14="http://schemas.microsoft.com/office/powerpoint/2010/main" val="1095989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ChangeArrowheads="1"/>
          </p:cNvSpPr>
          <p:nvPr/>
        </p:nvSpPr>
        <p:spPr>
          <a:xfrm>
            <a:off x="712788" y="1543791"/>
            <a:ext cx="10515600" cy="47026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solidFill>
                  <a:srgbClr val="C00000"/>
                </a:solidFill>
                <a:latin typeface="Arial" pitchFamily="34" charset="0"/>
                <a:cs typeface="Arial" pitchFamily="34" charset="0"/>
              </a:rPr>
              <a:t>* Ứng cử:</a:t>
            </a:r>
            <a:br>
              <a:rPr lang="en-US" sz="2000" b="1">
                <a:solidFill>
                  <a:srgbClr val="C00000"/>
                </a:solidFill>
                <a:latin typeface="Arial" pitchFamily="34" charset="0"/>
                <a:cs typeface="Arial" pitchFamily="34" charset="0"/>
              </a:rPr>
            </a:br>
            <a:r>
              <a:rPr lang="en-US" sz="2000">
                <a:solidFill>
                  <a:srgbClr val="0070C0"/>
                </a:solidFill>
                <a:latin typeface="Arial" pitchFamily="34" charset="0"/>
                <a:cs typeface="Arial" pitchFamily="34" charset="0"/>
              </a:rPr>
              <a:t>- Đoàn viên công đoàn là đại biểu hoặc ko là đại biểu chính thức dự đại hội đều có quyền ứng cử vào BCH.</a:t>
            </a:r>
            <a:br>
              <a:rPr lang="en-US" sz="2000">
                <a:solidFill>
                  <a:srgbClr val="0070C0"/>
                </a:solidFill>
                <a:latin typeface="Arial" pitchFamily="34" charset="0"/>
                <a:cs typeface="Arial" pitchFamily="34" charset="0"/>
              </a:rPr>
            </a:br>
            <a:r>
              <a:rPr lang="en-US" sz="2000">
                <a:solidFill>
                  <a:srgbClr val="0070C0"/>
                </a:solidFill>
                <a:latin typeface="Arial" pitchFamily="34" charset="0"/>
                <a:cs typeface="Arial" pitchFamily="34" charset="0"/>
              </a:rPr>
              <a:t>- Đoàn viên CĐ là đại biểu chính thức của đại hội ứng cử trực tiếp tại ĐH hoặc gửi đơn ứng cử đến đoàn chủ tịch ĐH.</a:t>
            </a:r>
          </a:p>
          <a:p>
            <a:r>
              <a:rPr lang="en-US" sz="2000">
                <a:solidFill>
                  <a:srgbClr val="0070C0"/>
                </a:solidFill>
                <a:latin typeface="Arial" pitchFamily="34" charset="0"/>
                <a:cs typeface="Arial" pitchFamily="34" charset="0"/>
              </a:rPr>
              <a:t>- Đoàn viên là Đảng viên khi ứng cử thực hiện theo quy định của Đảng.</a:t>
            </a:r>
          </a:p>
          <a:p>
            <a:r>
              <a:rPr lang="en-US" sz="2000">
                <a:solidFill>
                  <a:srgbClr val="0070C0"/>
                </a:solidFill>
                <a:latin typeface="Arial" pitchFamily="34" charset="0"/>
                <a:cs typeface="Arial" pitchFamily="34" charset="0"/>
              </a:rPr>
              <a:t>- Đoàn viên ứng cử đại biểu đi dự ĐH CĐ cấp trên phải là đại biểu chính thức của ĐH.</a:t>
            </a:r>
            <a:br>
              <a:rPr lang="en-US" sz="2000">
                <a:solidFill>
                  <a:srgbClr val="0070C0"/>
                </a:solidFill>
                <a:latin typeface="Arial" pitchFamily="34" charset="0"/>
                <a:cs typeface="Arial" pitchFamily="34" charset="0"/>
              </a:rPr>
            </a:br>
            <a:r>
              <a:rPr lang="en-US" sz="2000">
                <a:solidFill>
                  <a:srgbClr val="0070C0"/>
                </a:solidFill>
                <a:latin typeface="Arial" pitchFamily="34" charset="0"/>
                <a:cs typeface="Arial" pitchFamily="34" charset="0"/>
              </a:rPr>
              <a:t>- Đoàn viên CĐ ko phải là đại biểu chính thức ứng cử thì chậm nhất  trước khai mạc ĐH 15 ngày làm việc phải nộp hồ sơ ứng cử cho BCH.</a:t>
            </a:r>
          </a:p>
          <a:p>
            <a:br>
              <a:rPr lang="en-US" sz="2000">
                <a:solidFill>
                  <a:srgbClr val="0070C0"/>
                </a:solidFill>
                <a:latin typeface="Arial" pitchFamily="34" charset="0"/>
                <a:cs typeface="Arial" pitchFamily="34" charset="0"/>
              </a:rPr>
            </a:br>
            <a:r>
              <a:rPr lang="en-US" sz="2000" b="1" i="1">
                <a:solidFill>
                  <a:srgbClr val="C00000"/>
                </a:solidFill>
                <a:latin typeface="Arial" pitchFamily="34" charset="0"/>
                <a:cs typeface="Arial" pitchFamily="34" charset="0"/>
              </a:rPr>
              <a:t>* Hồ sơ ứng cử:</a:t>
            </a:r>
            <a:br>
              <a:rPr lang="en-US" sz="2000" b="1" i="1">
                <a:solidFill>
                  <a:srgbClr val="C00000"/>
                </a:solidFill>
                <a:latin typeface="Arial" pitchFamily="34" charset="0"/>
                <a:cs typeface="Arial" pitchFamily="34" charset="0"/>
              </a:rPr>
            </a:br>
            <a:r>
              <a:rPr lang="en-US" sz="2000">
                <a:solidFill>
                  <a:srgbClr val="0070C0"/>
                </a:solidFill>
                <a:latin typeface="Arial" pitchFamily="34" charset="0"/>
                <a:cs typeface="Arial" pitchFamily="34" charset="0"/>
              </a:rPr>
              <a:t>- Đơn ứng cử</a:t>
            </a:r>
            <a:br>
              <a:rPr lang="en-US" sz="2000">
                <a:solidFill>
                  <a:srgbClr val="0070C0"/>
                </a:solidFill>
                <a:latin typeface="Arial" pitchFamily="34" charset="0"/>
                <a:cs typeface="Arial" pitchFamily="34" charset="0"/>
              </a:rPr>
            </a:br>
            <a:r>
              <a:rPr lang="en-US" sz="2000">
                <a:solidFill>
                  <a:srgbClr val="0070C0"/>
                </a:solidFill>
                <a:latin typeface="Arial" pitchFamily="34" charset="0"/>
                <a:cs typeface="Arial" pitchFamily="34" charset="0"/>
              </a:rPr>
              <a:t>- Sơ yếu lý lịch có xác nhận của BCH CĐCS nơi đoàn viên đang sinh hoạt. Đoàn viên là đảng viên phải có ý kiến cấp ủy đảng nơi đoàn viên công tác</a:t>
            </a:r>
            <a:br>
              <a:rPr lang="en-US" sz="2000">
                <a:solidFill>
                  <a:srgbClr val="0070C0"/>
                </a:solidFill>
                <a:latin typeface="Arial" pitchFamily="34" charset="0"/>
                <a:cs typeface="Arial" pitchFamily="34" charset="0"/>
              </a:rPr>
            </a:br>
            <a:r>
              <a:rPr lang="en-US" sz="2000">
                <a:solidFill>
                  <a:srgbClr val="0070C0"/>
                </a:solidFill>
                <a:latin typeface="Arial" pitchFamily="34" charset="0"/>
                <a:cs typeface="Arial" pitchFamily="34" charset="0"/>
              </a:rPr>
              <a:t>- BCH CĐCS có trách nhiệm nhận xét về người ứng cử; phối hợp với cơ quan liên quan xác minh tính hợp lệ của hồ sơ và tư cách của người ửng cử.</a:t>
            </a:r>
          </a:p>
        </p:txBody>
      </p:sp>
      <p:sp>
        <p:nvSpPr>
          <p:cNvPr id="16" name="TextBox 15">
            <a:extLst>
              <a:ext uri="{FF2B5EF4-FFF2-40B4-BE49-F238E27FC236}">
                <a16:creationId xmlns:a16="http://schemas.microsoft.com/office/drawing/2014/main" id="{76FF55AC-C25A-4C26-AE2C-56E58ADFA582}"/>
              </a:ext>
            </a:extLst>
          </p:cNvPr>
          <p:cNvSpPr txBox="1"/>
          <p:nvPr/>
        </p:nvSpPr>
        <p:spPr>
          <a:xfrm>
            <a:off x="2584287" y="548198"/>
            <a:ext cx="6951599"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grpSp>
        <p:nvGrpSpPr>
          <p:cNvPr id="17" name="Group 16">
            <a:extLst>
              <a:ext uri="{FF2B5EF4-FFF2-40B4-BE49-F238E27FC236}">
                <a16:creationId xmlns:a16="http://schemas.microsoft.com/office/drawing/2014/main" id="{5468681E-1C75-467E-ADDC-B6E6597DB2E6}"/>
              </a:ext>
            </a:extLst>
          </p:cNvPr>
          <p:cNvGrpSpPr/>
          <p:nvPr/>
        </p:nvGrpSpPr>
        <p:grpSpPr>
          <a:xfrm>
            <a:off x="1131460" y="1278008"/>
            <a:ext cx="8857961" cy="146197"/>
            <a:chOff x="1541788" y="1415318"/>
            <a:chExt cx="7957996" cy="146197"/>
          </a:xfrm>
        </p:grpSpPr>
        <p:grpSp>
          <p:nvGrpSpPr>
            <p:cNvPr id="18" name="Group 17">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20" name="Oval 19">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1" name="Oval 20">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2" name="Oval 21">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3" name="Oval 22">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Oval 23">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19" name="Straight Connector 18">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40CB0CAC-B5D0-4D87-9F15-67E66CC34410}"/>
              </a:ext>
            </a:extLst>
          </p:cNvPr>
          <p:cNvGrpSpPr/>
          <p:nvPr/>
        </p:nvGrpSpPr>
        <p:grpSpPr>
          <a:xfrm>
            <a:off x="1172322" y="392193"/>
            <a:ext cx="1035189" cy="769441"/>
            <a:chOff x="4641958" y="2205124"/>
            <a:chExt cx="1126772" cy="825394"/>
          </a:xfrm>
        </p:grpSpPr>
        <p:sp>
          <p:nvSpPr>
            <p:cNvPr id="26" name="TextBox 25">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27" name="Oval 26">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Tree>
    <p:extLst>
      <p:ext uri="{BB962C8B-B14F-4D97-AF65-F5344CB8AC3E}">
        <p14:creationId xmlns:p14="http://schemas.microsoft.com/office/powerpoint/2010/main" val="4134691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ChangeArrowheads="1"/>
          </p:cNvSpPr>
          <p:nvPr/>
        </p:nvSpPr>
        <p:spPr>
          <a:xfrm>
            <a:off x="1021277" y="1615044"/>
            <a:ext cx="10319657" cy="41881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600"/>
              </a:spcAft>
            </a:pPr>
            <a:r>
              <a:rPr lang="en-US" sz="2200" b="1">
                <a:solidFill>
                  <a:srgbClr val="C00000"/>
                </a:solidFill>
                <a:latin typeface="Arial" pitchFamily="34" charset="0"/>
                <a:cs typeface="Arial" pitchFamily="34" charset="0"/>
              </a:rPr>
              <a:t>* Đề cử:</a:t>
            </a:r>
            <a:br>
              <a:rPr lang="en-US" sz="2200" b="1">
                <a:solidFill>
                  <a:srgbClr val="C00000"/>
                </a:solidFill>
                <a:latin typeface="Arial" pitchFamily="34" charset="0"/>
                <a:cs typeface="Arial" pitchFamily="34" charset="0"/>
              </a:rPr>
            </a:br>
            <a:r>
              <a:rPr lang="en-US" sz="2200">
                <a:solidFill>
                  <a:srgbClr val="0070C0"/>
                </a:solidFill>
                <a:latin typeface="Arial" pitchFamily="34" charset="0"/>
                <a:cs typeface="Arial" pitchFamily="34" charset="0"/>
              </a:rPr>
              <a:t>- Ban Chấp hành cấp triệu tập đại hội có quyền đề cử người tham gia vào BCH</a:t>
            </a:r>
            <a:br>
              <a:rPr lang="en-US" sz="2200">
                <a:solidFill>
                  <a:srgbClr val="0070C0"/>
                </a:solidFill>
                <a:latin typeface="Arial" pitchFamily="34" charset="0"/>
                <a:cs typeface="Arial" pitchFamily="34" charset="0"/>
              </a:rPr>
            </a:br>
            <a:r>
              <a:rPr lang="en-US" sz="2200">
                <a:solidFill>
                  <a:srgbClr val="0070C0"/>
                </a:solidFill>
                <a:latin typeface="Arial" pitchFamily="34" charset="0"/>
                <a:cs typeface="Arial" pitchFamily="34" charset="0"/>
              </a:rPr>
              <a:t>  khóa mới, đại biểu đi dự ĐH CĐ cấp trên.</a:t>
            </a:r>
            <a:br>
              <a:rPr lang="en-US" sz="2200">
                <a:solidFill>
                  <a:srgbClr val="0070C0"/>
                </a:solidFill>
                <a:latin typeface="Arial" pitchFamily="34" charset="0"/>
                <a:cs typeface="Arial" pitchFamily="34" charset="0"/>
              </a:rPr>
            </a:br>
            <a:r>
              <a:rPr lang="en-US" sz="2200">
                <a:solidFill>
                  <a:srgbClr val="0070C0"/>
                </a:solidFill>
                <a:latin typeface="Arial" pitchFamily="34" charset="0"/>
                <a:cs typeface="Arial" pitchFamily="34" charset="0"/>
              </a:rPr>
              <a:t>- Đại biểu chính thức của đại hội, hội nghị có quyền đề cử người là đại biểu ĐH hoặc đoàn viên CĐ không phải là đại biểu ĐH vào BCH.</a:t>
            </a:r>
          </a:p>
          <a:p>
            <a:pPr>
              <a:lnSpc>
                <a:spcPct val="100000"/>
              </a:lnSpc>
              <a:spcBef>
                <a:spcPts val="600"/>
              </a:spcBef>
              <a:spcAft>
                <a:spcPts val="600"/>
              </a:spcAft>
            </a:pPr>
            <a:r>
              <a:rPr lang="en-US" sz="2200" i="1">
                <a:solidFill>
                  <a:srgbClr val="0070C0"/>
                </a:solidFill>
                <a:latin typeface="Arial" pitchFamily="34" charset="0"/>
                <a:cs typeface="Arial" pitchFamily="34" charset="0"/>
              </a:rPr>
              <a:t>Trường hợp người được đề cử không phải là đại biểu chính thức của ĐH thì người giới thiệu có trách nhiệm cung cấp sơ yếu lý lịch người được giới thiệu và có xác nhận của CĐCS và nhất thiết phải được sự đồng ý bằng văn bản của người được giới thiệu.</a:t>
            </a:r>
            <a:br>
              <a:rPr lang="en-US" sz="2200" i="1">
                <a:solidFill>
                  <a:srgbClr val="0070C0"/>
                </a:solidFill>
                <a:latin typeface="Arial" pitchFamily="34" charset="0"/>
                <a:cs typeface="Arial" pitchFamily="34" charset="0"/>
              </a:rPr>
            </a:br>
            <a:r>
              <a:rPr lang="en-US" sz="2200">
                <a:solidFill>
                  <a:srgbClr val="0070C0"/>
                </a:solidFill>
                <a:latin typeface="Arial" pitchFamily="34" charset="0"/>
                <a:cs typeface="Arial" pitchFamily="34" charset="0"/>
              </a:rPr>
              <a:t>- Việc đề cử và nhận đề cử của đoàn viên là đảng viên thực hiện theo quy định của Đảng</a:t>
            </a:r>
            <a:br>
              <a:rPr lang="en-US" sz="2200">
                <a:solidFill>
                  <a:srgbClr val="0070C0"/>
                </a:solidFill>
                <a:latin typeface="Arial" pitchFamily="34" charset="0"/>
                <a:cs typeface="Arial" pitchFamily="34" charset="0"/>
              </a:rPr>
            </a:br>
            <a:endParaRPr lang="en-US" sz="2200">
              <a:solidFill>
                <a:srgbClr val="0070C0"/>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76FF55AC-C25A-4C26-AE2C-56E58ADFA582}"/>
              </a:ext>
            </a:extLst>
          </p:cNvPr>
          <p:cNvSpPr txBox="1"/>
          <p:nvPr/>
        </p:nvSpPr>
        <p:spPr>
          <a:xfrm>
            <a:off x="2643662" y="595698"/>
            <a:ext cx="6951599"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grpSp>
        <p:nvGrpSpPr>
          <p:cNvPr id="17" name="Group 16">
            <a:extLst>
              <a:ext uri="{FF2B5EF4-FFF2-40B4-BE49-F238E27FC236}">
                <a16:creationId xmlns:a16="http://schemas.microsoft.com/office/drawing/2014/main" id="{5468681E-1C75-467E-ADDC-B6E6597DB2E6}"/>
              </a:ext>
            </a:extLst>
          </p:cNvPr>
          <p:cNvGrpSpPr/>
          <p:nvPr/>
        </p:nvGrpSpPr>
        <p:grpSpPr>
          <a:xfrm>
            <a:off x="1190835" y="1325508"/>
            <a:ext cx="8857961" cy="146197"/>
            <a:chOff x="1541788" y="1415318"/>
            <a:chExt cx="7957996" cy="146197"/>
          </a:xfrm>
        </p:grpSpPr>
        <p:grpSp>
          <p:nvGrpSpPr>
            <p:cNvPr id="18" name="Group 17">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20" name="Oval 19">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1" name="Oval 20">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2" name="Oval 21">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3" name="Oval 22">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Oval 23">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19" name="Straight Connector 18">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40CB0CAC-B5D0-4D87-9F15-67E66CC34410}"/>
              </a:ext>
            </a:extLst>
          </p:cNvPr>
          <p:cNvGrpSpPr/>
          <p:nvPr/>
        </p:nvGrpSpPr>
        <p:grpSpPr>
          <a:xfrm>
            <a:off x="1231697" y="439693"/>
            <a:ext cx="1035189" cy="769441"/>
            <a:chOff x="4641958" y="2205124"/>
            <a:chExt cx="1126772" cy="825394"/>
          </a:xfrm>
        </p:grpSpPr>
        <p:sp>
          <p:nvSpPr>
            <p:cNvPr id="26" name="TextBox 25">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27" name="Oval 26">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Tree>
    <p:extLst>
      <p:ext uri="{BB962C8B-B14F-4D97-AF65-F5344CB8AC3E}">
        <p14:creationId xmlns:p14="http://schemas.microsoft.com/office/powerpoint/2010/main" val="3062942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ChangeArrowheads="1"/>
          </p:cNvSpPr>
          <p:nvPr/>
        </p:nvSpPr>
        <p:spPr>
          <a:xfrm>
            <a:off x="849313" y="1733797"/>
            <a:ext cx="10515600" cy="36543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Hình</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thức</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bầu</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cử</a:t>
            </a:r>
            <a:br>
              <a:rPr lang="en-US" sz="2400" dirty="0">
                <a:solidFill>
                  <a:srgbClr val="0070C0"/>
                </a:solidFill>
                <a:latin typeface="Arial" pitchFamily="34" charset="0"/>
                <a:cs typeface="Arial" pitchFamily="34" charset="0"/>
              </a:rPr>
            </a:br>
            <a:br>
              <a:rPr lang="en-US" sz="2400" dirty="0">
                <a:solidFill>
                  <a:srgbClr val="0070C0"/>
                </a:solidFill>
                <a:latin typeface="Arial" pitchFamily="34" charset="0"/>
                <a:cs typeface="Arial" pitchFamily="34" charset="0"/>
              </a:rPr>
            </a:b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Bầu</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bằng</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hình</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thức</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giơ</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tay</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biểu</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quyết</a:t>
            </a:r>
            <a:r>
              <a:rPr lang="en-US" sz="2400" dirty="0">
                <a:solidFill>
                  <a:srgbClr val="0070C0"/>
                </a:solidFill>
                <a:latin typeface="Arial" pitchFamily="34" charset="0"/>
                <a:cs typeface="Arial" pitchFamily="34" charset="0"/>
              </a:rPr>
              <a:t>: </a:t>
            </a:r>
            <a:br>
              <a:rPr lang="en-US" sz="2400" dirty="0">
                <a:solidFill>
                  <a:srgbClr val="0070C0"/>
                </a:solidFill>
                <a:latin typeface="Arial" pitchFamily="34" charset="0"/>
                <a:cs typeface="Arial" pitchFamily="34" charset="0"/>
              </a:rPr>
            </a:b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bầu</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đoàn</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chủ</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tịch</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đoàn</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thư</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ký</a:t>
            </a:r>
            <a:r>
              <a:rPr lang="en-US" sz="2400" dirty="0">
                <a:solidFill>
                  <a:srgbClr val="0070C0"/>
                </a:solidFill>
                <a:latin typeface="Arial" pitchFamily="34" charset="0"/>
                <a:cs typeface="Arial" pitchFamily="34" charset="0"/>
              </a:rPr>
              <a:t>, ban </a:t>
            </a:r>
            <a:r>
              <a:rPr lang="en-US" sz="2400" dirty="0" err="1">
                <a:solidFill>
                  <a:srgbClr val="0070C0"/>
                </a:solidFill>
                <a:latin typeface="Arial" pitchFamily="34" charset="0"/>
                <a:cs typeface="Arial" pitchFamily="34" charset="0"/>
              </a:rPr>
              <a:t>thẩm</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tra</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tư</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cách</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đại</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bẩu</a:t>
            </a:r>
            <a:r>
              <a:rPr lang="en-US" sz="2400" dirty="0">
                <a:solidFill>
                  <a:srgbClr val="0070C0"/>
                </a:solidFill>
                <a:latin typeface="Arial" pitchFamily="34" charset="0"/>
                <a:cs typeface="Arial" pitchFamily="34" charset="0"/>
              </a:rPr>
              <a:t>, ban </a:t>
            </a:r>
            <a:r>
              <a:rPr lang="en-US" sz="2400" dirty="0" err="1">
                <a:solidFill>
                  <a:srgbClr val="0070C0"/>
                </a:solidFill>
                <a:latin typeface="Arial" pitchFamily="34" charset="0"/>
                <a:cs typeface="Arial" pitchFamily="34" charset="0"/>
              </a:rPr>
              <a:t>bầu</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cử</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thông</a:t>
            </a:r>
            <a:r>
              <a:rPr lang="en-US" sz="2400" dirty="0">
                <a:solidFill>
                  <a:srgbClr val="0070C0"/>
                </a:solidFill>
                <a:latin typeface="Arial" pitchFamily="34" charset="0"/>
                <a:cs typeface="Arial" pitchFamily="34" charset="0"/>
              </a:rPr>
              <a:t> qua </a:t>
            </a:r>
            <a:r>
              <a:rPr lang="en-US" sz="2400" dirty="0" err="1">
                <a:solidFill>
                  <a:srgbClr val="0070C0"/>
                </a:solidFill>
                <a:latin typeface="Arial" pitchFamily="34" charset="0"/>
                <a:cs typeface="Arial" pitchFamily="34" charset="0"/>
              </a:rPr>
              <a:t>số</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lượng</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bầu</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cử</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và</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danh</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sách</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bầu</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cử</a:t>
            </a:r>
            <a:r>
              <a:rPr lang="en-US" sz="2400" dirty="0">
                <a:solidFill>
                  <a:srgbClr val="0070C0"/>
                </a:solidFill>
                <a:latin typeface="Arial" pitchFamily="34" charset="0"/>
                <a:cs typeface="Arial" pitchFamily="34" charset="0"/>
              </a:rPr>
              <a:t>.</a:t>
            </a:r>
            <a:br>
              <a:rPr lang="en-US" sz="2400" dirty="0">
                <a:solidFill>
                  <a:srgbClr val="0070C0"/>
                </a:solidFill>
                <a:latin typeface="Arial" pitchFamily="34" charset="0"/>
                <a:cs typeface="Arial" pitchFamily="34" charset="0"/>
              </a:rPr>
            </a:br>
            <a:br>
              <a:rPr lang="en-US" sz="2400" dirty="0">
                <a:solidFill>
                  <a:srgbClr val="0070C0"/>
                </a:solidFill>
                <a:latin typeface="Arial" pitchFamily="34" charset="0"/>
                <a:cs typeface="Arial" pitchFamily="34" charset="0"/>
              </a:rPr>
            </a:b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Bầu</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cử</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bằng</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hình</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thức</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bỏ</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phiếu</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kín</a:t>
            </a:r>
            <a:r>
              <a:rPr lang="en-US" sz="2400" dirty="0">
                <a:solidFill>
                  <a:srgbClr val="0070C0"/>
                </a:solidFill>
                <a:latin typeface="Arial" pitchFamily="34" charset="0"/>
                <a:cs typeface="Arial" pitchFamily="34" charset="0"/>
              </a:rPr>
              <a:t>: </a:t>
            </a:r>
            <a:br>
              <a:rPr lang="en-US" sz="2400" dirty="0">
                <a:solidFill>
                  <a:srgbClr val="0070C0"/>
                </a:solidFill>
                <a:latin typeface="Arial" pitchFamily="34" charset="0"/>
                <a:cs typeface="Arial" pitchFamily="34" charset="0"/>
              </a:rPr>
            </a:br>
            <a:r>
              <a:rPr lang="en-US" sz="2400" dirty="0" err="1">
                <a:solidFill>
                  <a:srgbClr val="0070C0"/>
                </a:solidFill>
                <a:latin typeface="Arial" pitchFamily="34" charset="0"/>
                <a:cs typeface="Arial" pitchFamily="34" charset="0"/>
              </a:rPr>
              <a:t>bầu</a:t>
            </a:r>
            <a:r>
              <a:rPr lang="en-US" sz="2400" dirty="0">
                <a:solidFill>
                  <a:srgbClr val="0070C0"/>
                </a:solidFill>
                <a:latin typeface="Arial" pitchFamily="34" charset="0"/>
                <a:cs typeface="Arial" pitchFamily="34" charset="0"/>
              </a:rPr>
              <a:t> BCH </a:t>
            </a:r>
            <a:r>
              <a:rPr lang="en-US" sz="2400" dirty="0" err="1">
                <a:solidFill>
                  <a:srgbClr val="0070C0"/>
                </a:solidFill>
                <a:latin typeface="Arial" pitchFamily="34" charset="0"/>
                <a:cs typeface="Arial" pitchFamily="34" charset="0"/>
              </a:rPr>
              <a:t>và</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các</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chức</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danh</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trong</a:t>
            </a:r>
            <a:r>
              <a:rPr lang="en-US" sz="2400" dirty="0">
                <a:solidFill>
                  <a:srgbClr val="0070C0"/>
                </a:solidFill>
                <a:latin typeface="Arial" pitchFamily="34" charset="0"/>
                <a:cs typeface="Arial" pitchFamily="34" charset="0"/>
              </a:rPr>
              <a:t> BCH, UBKT </a:t>
            </a:r>
            <a:r>
              <a:rPr lang="en-US" sz="2400" dirty="0" err="1">
                <a:solidFill>
                  <a:srgbClr val="0070C0"/>
                </a:solidFill>
                <a:latin typeface="Arial" pitchFamily="34" charset="0"/>
                <a:cs typeface="Arial" pitchFamily="34" charset="0"/>
              </a:rPr>
              <a:t>và</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các</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chức</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danh</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của</a:t>
            </a:r>
            <a:r>
              <a:rPr lang="en-US" sz="2400" dirty="0">
                <a:solidFill>
                  <a:srgbClr val="0070C0"/>
                </a:solidFill>
                <a:latin typeface="Arial" pitchFamily="34" charset="0"/>
                <a:cs typeface="Arial" pitchFamily="34" charset="0"/>
              </a:rPr>
              <a:t> UBKT, </a:t>
            </a:r>
            <a:r>
              <a:rPr lang="en-US" sz="2400" dirty="0" err="1">
                <a:solidFill>
                  <a:srgbClr val="0070C0"/>
                </a:solidFill>
                <a:latin typeface="Arial" pitchFamily="34" charset="0"/>
                <a:cs typeface="Arial" pitchFamily="34" charset="0"/>
              </a:rPr>
              <a:t>bầu</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đại</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biểu</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dự</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đại</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hội</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công</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đoàn</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cấp</a:t>
            </a:r>
            <a:r>
              <a:rPr lang="en-US" sz="2400" dirty="0">
                <a:solidFill>
                  <a:srgbClr val="0070C0"/>
                </a:solidFill>
                <a:latin typeface="Arial" pitchFamily="34" charset="0"/>
                <a:cs typeface="Arial" pitchFamily="34" charset="0"/>
              </a:rPr>
              <a:t> </a:t>
            </a:r>
            <a:r>
              <a:rPr lang="en-US" sz="2400" dirty="0" err="1">
                <a:solidFill>
                  <a:srgbClr val="0070C0"/>
                </a:solidFill>
                <a:latin typeface="Arial" pitchFamily="34" charset="0"/>
                <a:cs typeface="Arial" pitchFamily="34" charset="0"/>
              </a:rPr>
              <a:t>trên</a:t>
            </a:r>
            <a:r>
              <a:rPr lang="en-US" sz="2400" dirty="0">
                <a:solidFill>
                  <a:srgbClr val="0070C0"/>
                </a:solidFill>
                <a:latin typeface="Arial" pitchFamily="34" charset="0"/>
                <a:cs typeface="Arial" pitchFamily="34" charset="0"/>
              </a:rPr>
              <a:t> (</a:t>
            </a:r>
            <a:r>
              <a:rPr lang="en-US" sz="2400" i="1" dirty="0" err="1">
                <a:solidFill>
                  <a:srgbClr val="0070C0"/>
                </a:solidFill>
                <a:latin typeface="Arial" pitchFamily="34" charset="0"/>
                <a:cs typeface="Arial" pitchFamily="34" charset="0"/>
              </a:rPr>
              <a:t>nếu</a:t>
            </a:r>
            <a:r>
              <a:rPr lang="en-US" sz="2400" i="1" dirty="0">
                <a:solidFill>
                  <a:srgbClr val="0070C0"/>
                </a:solidFill>
                <a:latin typeface="Arial" pitchFamily="34" charset="0"/>
                <a:cs typeface="Arial" pitchFamily="34" charset="0"/>
              </a:rPr>
              <a:t> </a:t>
            </a:r>
            <a:r>
              <a:rPr lang="en-US" sz="2400" i="1" dirty="0" err="1">
                <a:solidFill>
                  <a:srgbClr val="0070C0"/>
                </a:solidFill>
                <a:latin typeface="Arial" pitchFamily="34" charset="0"/>
                <a:cs typeface="Arial" pitchFamily="34" charset="0"/>
              </a:rPr>
              <a:t>có</a:t>
            </a:r>
            <a:r>
              <a:rPr lang="en-US" sz="2400" dirty="0">
                <a:solidFill>
                  <a:srgbClr val="0070C0"/>
                </a:solidFill>
                <a:latin typeface="Arial" pitchFamily="34" charset="0"/>
                <a:cs typeface="Arial" pitchFamily="34" charset="0"/>
              </a:rPr>
              <a:t>).</a:t>
            </a:r>
          </a:p>
        </p:txBody>
      </p:sp>
      <p:sp>
        <p:nvSpPr>
          <p:cNvPr id="16" name="TextBox 15">
            <a:extLst>
              <a:ext uri="{FF2B5EF4-FFF2-40B4-BE49-F238E27FC236}">
                <a16:creationId xmlns:a16="http://schemas.microsoft.com/office/drawing/2014/main" id="{76FF55AC-C25A-4C26-AE2C-56E58ADFA582}"/>
              </a:ext>
            </a:extLst>
          </p:cNvPr>
          <p:cNvSpPr txBox="1"/>
          <p:nvPr/>
        </p:nvSpPr>
        <p:spPr>
          <a:xfrm>
            <a:off x="2584287" y="595698"/>
            <a:ext cx="6951599"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grpSp>
        <p:nvGrpSpPr>
          <p:cNvPr id="17" name="Group 16">
            <a:extLst>
              <a:ext uri="{FF2B5EF4-FFF2-40B4-BE49-F238E27FC236}">
                <a16:creationId xmlns:a16="http://schemas.microsoft.com/office/drawing/2014/main" id="{5468681E-1C75-467E-ADDC-B6E6597DB2E6}"/>
              </a:ext>
            </a:extLst>
          </p:cNvPr>
          <p:cNvGrpSpPr/>
          <p:nvPr/>
        </p:nvGrpSpPr>
        <p:grpSpPr>
          <a:xfrm>
            <a:off x="1131460" y="1325508"/>
            <a:ext cx="8857961" cy="146197"/>
            <a:chOff x="1541788" y="1415318"/>
            <a:chExt cx="7957996" cy="146197"/>
          </a:xfrm>
        </p:grpSpPr>
        <p:grpSp>
          <p:nvGrpSpPr>
            <p:cNvPr id="18" name="Group 17">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20" name="Oval 19">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1" name="Oval 20">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2" name="Oval 21">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3" name="Oval 22">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Oval 23">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19" name="Straight Connector 18">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40CB0CAC-B5D0-4D87-9F15-67E66CC34410}"/>
              </a:ext>
            </a:extLst>
          </p:cNvPr>
          <p:cNvGrpSpPr/>
          <p:nvPr/>
        </p:nvGrpSpPr>
        <p:grpSpPr>
          <a:xfrm>
            <a:off x="1172322" y="439693"/>
            <a:ext cx="1035189" cy="769441"/>
            <a:chOff x="4641958" y="2205124"/>
            <a:chExt cx="1126772" cy="825394"/>
          </a:xfrm>
        </p:grpSpPr>
        <p:sp>
          <p:nvSpPr>
            <p:cNvPr id="26" name="TextBox 25">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27" name="Oval 26">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Tree>
    <p:extLst>
      <p:ext uri="{BB962C8B-B14F-4D97-AF65-F5344CB8AC3E}">
        <p14:creationId xmlns:p14="http://schemas.microsoft.com/office/powerpoint/2010/main" val="3667809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ChangeArrowheads="1"/>
          </p:cNvSpPr>
          <p:nvPr/>
        </p:nvSpPr>
        <p:spPr>
          <a:xfrm>
            <a:off x="706438" y="3797300"/>
            <a:ext cx="3182937" cy="19573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000">
                <a:latin typeface="Arial" pitchFamily="34" charset="0"/>
                <a:cs typeface="Arial" pitchFamily="34" charset="0"/>
              </a:rPr>
            </a:br>
            <a:br>
              <a:rPr lang="en-US" sz="2000">
                <a:latin typeface="Arial" pitchFamily="34" charset="0"/>
                <a:cs typeface="Arial" pitchFamily="34" charset="0"/>
              </a:rPr>
            </a:br>
            <a:endParaRPr lang="en-US" sz="2000">
              <a:latin typeface="Arial" pitchFamily="34" charset="0"/>
              <a:cs typeface="Arial" pitchFamily="34" charset="0"/>
            </a:endParaRPr>
          </a:p>
        </p:txBody>
      </p:sp>
      <p:sp>
        <p:nvSpPr>
          <p:cNvPr id="5" name="Rounded Rectangle 4"/>
          <p:cNvSpPr/>
          <p:nvPr/>
        </p:nvSpPr>
        <p:spPr>
          <a:xfrm>
            <a:off x="706438" y="1582738"/>
            <a:ext cx="3648075" cy="15906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Phiếu</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bầu</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cử</a:t>
            </a:r>
            <a:br>
              <a:rPr lang="en-US" sz="2000"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Phiếu</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bầu</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có</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số</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dư</a:t>
            </a:r>
            <a:r>
              <a:rPr lang="en-US" b="1"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Mẫu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03a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Hướng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dẫn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hành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Điều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lệ</a:t>
            </a:r>
            <a:r>
              <a:rPr lang="en-US" sz="2400" dirty="0">
                <a:solidFill>
                  <a:schemeClr val="tx1"/>
                </a:solidFill>
                <a:latin typeface="Arial" panose="020B0604020202020204" pitchFamily="34" charset="0"/>
                <a:cs typeface="Arial" panose="020B0604020202020204" pitchFamily="34" charset="0"/>
              </a:rPr>
              <a:t> </a:t>
            </a:r>
            <a:endParaRPr lang="en-US" dirty="0">
              <a:solidFill>
                <a:schemeClr val="tx1"/>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150" y="1582738"/>
            <a:ext cx="6540500" cy="44275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6FF55AC-C25A-4C26-AE2C-56E58ADFA582}"/>
              </a:ext>
            </a:extLst>
          </p:cNvPr>
          <p:cNvSpPr txBox="1"/>
          <p:nvPr/>
        </p:nvSpPr>
        <p:spPr>
          <a:xfrm>
            <a:off x="2584287" y="548198"/>
            <a:ext cx="6951599"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grpSp>
        <p:nvGrpSpPr>
          <p:cNvPr id="20" name="Group 19">
            <a:extLst>
              <a:ext uri="{FF2B5EF4-FFF2-40B4-BE49-F238E27FC236}">
                <a16:creationId xmlns:a16="http://schemas.microsoft.com/office/drawing/2014/main" id="{5468681E-1C75-467E-ADDC-B6E6597DB2E6}"/>
              </a:ext>
            </a:extLst>
          </p:cNvPr>
          <p:cNvGrpSpPr/>
          <p:nvPr/>
        </p:nvGrpSpPr>
        <p:grpSpPr>
          <a:xfrm>
            <a:off x="1131460" y="1278008"/>
            <a:ext cx="8857961" cy="146197"/>
            <a:chOff x="1541788" y="1415318"/>
            <a:chExt cx="7957996" cy="146197"/>
          </a:xfrm>
        </p:grpSpPr>
        <p:grpSp>
          <p:nvGrpSpPr>
            <p:cNvPr id="21" name="Group 20">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23" name="Oval 22">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Oval 23">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5" name="Oval 24">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6" name="Oval 25">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7" name="Oval 26">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22" name="Straight Connector 21">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40CB0CAC-B5D0-4D87-9F15-67E66CC34410}"/>
              </a:ext>
            </a:extLst>
          </p:cNvPr>
          <p:cNvGrpSpPr/>
          <p:nvPr/>
        </p:nvGrpSpPr>
        <p:grpSpPr>
          <a:xfrm>
            <a:off x="1172322" y="392193"/>
            <a:ext cx="1035189" cy="769441"/>
            <a:chOff x="4641958" y="2205124"/>
            <a:chExt cx="1126772" cy="825394"/>
          </a:xfrm>
        </p:grpSpPr>
        <p:sp>
          <p:nvSpPr>
            <p:cNvPr id="29" name="TextBox 28">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30" name="Oval 29">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Tree>
    <p:extLst>
      <p:ext uri="{BB962C8B-B14F-4D97-AF65-F5344CB8AC3E}">
        <p14:creationId xmlns:p14="http://schemas.microsoft.com/office/powerpoint/2010/main" val="2708536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ChangeArrowheads="1"/>
          </p:cNvSpPr>
          <p:nvPr/>
        </p:nvSpPr>
        <p:spPr>
          <a:xfrm>
            <a:off x="706438" y="3797300"/>
            <a:ext cx="3182937" cy="19573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000">
                <a:latin typeface="Arial" pitchFamily="34" charset="0"/>
                <a:cs typeface="Arial" pitchFamily="34" charset="0"/>
              </a:rPr>
            </a:br>
            <a:br>
              <a:rPr lang="en-US" sz="2000">
                <a:latin typeface="Arial" pitchFamily="34" charset="0"/>
                <a:cs typeface="Arial" pitchFamily="34" charset="0"/>
              </a:rPr>
            </a:br>
            <a:endParaRPr lang="en-US" sz="2000">
              <a:latin typeface="Arial" pitchFamily="34" charset="0"/>
              <a:cs typeface="Arial" pitchFamily="34" charset="0"/>
            </a:endParaRPr>
          </a:p>
        </p:txBody>
      </p:sp>
      <p:sp>
        <p:nvSpPr>
          <p:cNvPr id="5" name="Rounded Rectangle 4"/>
          <p:cNvSpPr/>
          <p:nvPr/>
        </p:nvSpPr>
        <p:spPr>
          <a:xfrm>
            <a:off x="923893" y="1952625"/>
            <a:ext cx="3646487" cy="15906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Phiếu</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bầu</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cử</a:t>
            </a:r>
            <a:br>
              <a:rPr lang="en-US" sz="2000"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Phiếu</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bầu</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có</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không</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số</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dư</a:t>
            </a:r>
            <a:r>
              <a:rPr lang="en-US" b="1"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Mẫu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03c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Hướng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dẫn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hành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Điều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lệ</a:t>
            </a:r>
            <a:r>
              <a:rPr lang="en-US" sz="2400" dirty="0">
                <a:solidFill>
                  <a:schemeClr val="tx1"/>
                </a:solidFill>
                <a:latin typeface="Arial" panose="020B0604020202020204" pitchFamily="34" charset="0"/>
                <a:cs typeface="Arial" panose="020B0604020202020204" pitchFamily="34" charset="0"/>
              </a:rPr>
              <a:t> </a:t>
            </a:r>
            <a:endParaRPr lang="en-US" dirty="0">
              <a:solidFill>
                <a:schemeClr val="tx1"/>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49" y="1938338"/>
            <a:ext cx="6291263" cy="4116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857749" y="1943657"/>
            <a:ext cx="3431228" cy="531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itchFamily="34" charset="0"/>
                <a:cs typeface="Arial" pitchFamily="34" charset="0"/>
              </a:rPr>
              <a:t>ĐẠI HỘI CÔNG ĐOÀN…</a:t>
            </a:r>
          </a:p>
          <a:p>
            <a:pPr algn="ctr"/>
            <a:r>
              <a:rPr lang="en-US" sz="1600">
                <a:solidFill>
                  <a:schemeClr val="tx1"/>
                </a:solidFill>
                <a:latin typeface="Arial" pitchFamily="34" charset="0"/>
                <a:cs typeface="Arial" pitchFamily="34" charset="0"/>
              </a:rPr>
              <a:t>KHÓA….. NHIỆM KỲ………</a:t>
            </a:r>
          </a:p>
        </p:txBody>
      </p:sp>
      <p:sp>
        <p:nvSpPr>
          <p:cNvPr id="20" name="TextBox 19">
            <a:extLst>
              <a:ext uri="{FF2B5EF4-FFF2-40B4-BE49-F238E27FC236}">
                <a16:creationId xmlns:a16="http://schemas.microsoft.com/office/drawing/2014/main" id="{76FF55AC-C25A-4C26-AE2C-56E58ADFA582}"/>
              </a:ext>
            </a:extLst>
          </p:cNvPr>
          <p:cNvSpPr txBox="1"/>
          <p:nvPr/>
        </p:nvSpPr>
        <p:spPr>
          <a:xfrm>
            <a:off x="2584287" y="595698"/>
            <a:ext cx="6951599"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grpSp>
        <p:nvGrpSpPr>
          <p:cNvPr id="21" name="Group 20">
            <a:extLst>
              <a:ext uri="{FF2B5EF4-FFF2-40B4-BE49-F238E27FC236}">
                <a16:creationId xmlns:a16="http://schemas.microsoft.com/office/drawing/2014/main" id="{5468681E-1C75-467E-ADDC-B6E6597DB2E6}"/>
              </a:ext>
            </a:extLst>
          </p:cNvPr>
          <p:cNvGrpSpPr/>
          <p:nvPr/>
        </p:nvGrpSpPr>
        <p:grpSpPr>
          <a:xfrm>
            <a:off x="1131460" y="1325508"/>
            <a:ext cx="8857961" cy="146197"/>
            <a:chOff x="1541788" y="1415318"/>
            <a:chExt cx="7957996" cy="146197"/>
          </a:xfrm>
        </p:grpSpPr>
        <p:grpSp>
          <p:nvGrpSpPr>
            <p:cNvPr id="22" name="Group 21">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24" name="Oval 23">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5" name="Oval 24">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6" name="Oval 25">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7" name="Oval 26">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Oval 27">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23" name="Straight Connector 22">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0CB0CAC-B5D0-4D87-9F15-67E66CC34410}"/>
              </a:ext>
            </a:extLst>
          </p:cNvPr>
          <p:cNvGrpSpPr/>
          <p:nvPr/>
        </p:nvGrpSpPr>
        <p:grpSpPr>
          <a:xfrm>
            <a:off x="1172322" y="439693"/>
            <a:ext cx="1035189" cy="769441"/>
            <a:chOff x="4641958" y="2205124"/>
            <a:chExt cx="1126772" cy="825394"/>
          </a:xfrm>
        </p:grpSpPr>
        <p:sp>
          <p:nvSpPr>
            <p:cNvPr id="30" name="TextBox 29">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31" name="Oval 30">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Tree>
    <p:extLst>
      <p:ext uri="{BB962C8B-B14F-4D97-AF65-F5344CB8AC3E}">
        <p14:creationId xmlns:p14="http://schemas.microsoft.com/office/powerpoint/2010/main" val="1389866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90600" y="1379538"/>
            <a:ext cx="965200" cy="3003550"/>
          </a:xfrm>
          <a:prstGeom prst="roundRect">
            <a:avLst/>
          </a:prstGeom>
          <a:solidFill>
            <a:srgbClr val="92D050"/>
          </a:solidFil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CÁCH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TÍNH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QUẢ</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BẦU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CỬ</a:t>
            </a:r>
            <a:endParaRPr lang="en-US" dirty="0">
              <a:solidFill>
                <a:schemeClr val="tx1"/>
              </a:solidFill>
              <a:latin typeface="Arial" panose="020B0604020202020204" pitchFamily="34" charset="0"/>
              <a:cs typeface="Arial" panose="020B0604020202020204" pitchFamily="34" charset="0"/>
            </a:endParaRPr>
          </a:p>
        </p:txBody>
      </p:sp>
      <p:sp>
        <p:nvSpPr>
          <p:cNvPr id="4" name="Rounded Rectangle 3"/>
          <p:cNvSpPr/>
          <p:nvPr/>
        </p:nvSpPr>
        <p:spPr>
          <a:xfrm>
            <a:off x="2984500" y="940481"/>
            <a:ext cx="8142679" cy="403225"/>
          </a:xfrm>
          <a:prstGeom prst="roundRect">
            <a:avLst/>
          </a:prstGeom>
          <a:solidFill>
            <a:srgbClr val="92D050"/>
          </a:solidFill>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Người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trúng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cử</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phải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đạt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quá</a:t>
            </a:r>
            <a:r>
              <a:rPr lang="en-US" dirty="0">
                <a:solidFill>
                  <a:schemeClr val="tx1"/>
                </a:solidFill>
                <a:latin typeface="Arial" panose="020B0604020202020204" pitchFamily="34" charset="0"/>
                <a:cs typeface="Arial" panose="020B0604020202020204" pitchFamily="34" charset="0"/>
              </a:rPr>
              <a:t> 1/2 so </a:t>
            </a:r>
            <a:r>
              <a:rPr lang="en-US" dirty="0" err="1">
                <a:solidFill>
                  <a:schemeClr val="tx1"/>
                </a:solidFill>
                <a:latin typeface="Arial" panose="020B0604020202020204" pitchFamily="34" charset="0"/>
                <a:cs typeface="Arial" panose="020B0604020202020204" pitchFamily="34" charset="0"/>
              </a:rPr>
              <a:t>với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phiếu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bầu</a:t>
            </a:r>
            <a:endParaRPr lang="en-US"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2960688" y="1457325"/>
            <a:ext cx="8166491" cy="644525"/>
          </a:xfrm>
          <a:prstGeom prst="roundRect">
            <a:avLst/>
          </a:prstGeom>
          <a:solidFill>
            <a:srgbClr val="92D050"/>
          </a:solidFill>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Lấy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theo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thứ</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tự</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người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phiếu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bầu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cao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trở</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xuống</a:t>
            </a:r>
            <a:r>
              <a:rPr lang="en-US" dirty="0">
                <a:solidFill>
                  <a:schemeClr val="tx1"/>
                </a:solidFill>
                <a:latin typeface="Arial" panose="020B0604020202020204" pitchFamily="34" charset="0"/>
                <a:cs typeface="Arial" panose="020B0604020202020204" pitchFamily="34" charset="0"/>
              </a:rPr>
              <a:t>, </a:t>
            </a:r>
          </a:p>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cho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đến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khi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lượng</a:t>
            </a:r>
            <a:endParaRPr lang="en-US"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2960688" y="2208213"/>
            <a:ext cx="8166491" cy="889000"/>
          </a:xfrm>
          <a:prstGeom prst="round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Trường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hợp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nhiều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người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cùng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phiếu</a:t>
            </a:r>
            <a:r>
              <a:rPr lang="en-US" dirty="0">
                <a:solidFill>
                  <a:schemeClr val="tx1"/>
                </a:solidFill>
                <a:latin typeface="Arial" panose="020B0604020202020204" pitchFamily="34" charset="0"/>
                <a:cs typeface="Arial" panose="020B0604020202020204" pitchFamily="34" charset="0"/>
              </a:rPr>
              <a:t> &gt;1/2 </a:t>
            </a:r>
            <a:r>
              <a:rPr lang="en-US" dirty="0" err="1">
                <a:solidFill>
                  <a:schemeClr val="tx1"/>
                </a:solidFill>
                <a:latin typeface="Arial" panose="020B0604020202020204" pitchFamily="34" charset="0"/>
                <a:cs typeface="Arial" panose="020B0604020202020204" pitchFamily="34" charset="0"/>
              </a:rPr>
              <a:t>ngang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nhau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chỉ</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lấy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một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hoặc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một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người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lượng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thì</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xin</a:t>
            </a:r>
            <a:r>
              <a:rPr lang="en-US" dirty="0">
                <a:solidFill>
                  <a:schemeClr val="tx1"/>
                </a:solidFill>
                <a:latin typeface="Arial" panose="020B0604020202020204" pitchFamily="34" charset="0"/>
                <a:cs typeface="Arial" panose="020B0604020202020204" pitchFamily="34" charset="0"/>
              </a:rPr>
              <a:t> ý </a:t>
            </a:r>
            <a:r>
              <a:rPr lang="en-US" dirty="0" err="1">
                <a:solidFill>
                  <a:schemeClr val="tx1"/>
                </a:solidFill>
                <a:latin typeface="Arial" panose="020B0604020202020204" pitchFamily="34" charset="0"/>
                <a:cs typeface="Arial" panose="020B0604020202020204" pitchFamily="34" charset="0"/>
              </a:rPr>
              <a:t>kiến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hội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bầu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tiếp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trong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người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phiếu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ngang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nhau</a:t>
            </a:r>
            <a:endParaRPr lang="en-US"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2960688" y="3201988"/>
            <a:ext cx="8166491" cy="644525"/>
          </a:xfrm>
          <a:prstGeom prst="round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Chọn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người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phiếu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bầu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cao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hơn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lượng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trường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hợp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này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không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cần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đạt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quá</a:t>
            </a:r>
            <a:r>
              <a:rPr lang="en-US" dirty="0">
                <a:solidFill>
                  <a:schemeClr val="tx1"/>
                </a:solidFill>
                <a:latin typeface="Arial" panose="020B0604020202020204" pitchFamily="34" charset="0"/>
                <a:cs typeface="Arial" panose="020B0604020202020204" pitchFamily="34" charset="0"/>
              </a:rPr>
              <a:t> ½)</a:t>
            </a:r>
          </a:p>
        </p:txBody>
      </p:sp>
      <p:sp>
        <p:nvSpPr>
          <p:cNvPr id="8" name="Rounded Rectangle 7"/>
          <p:cNvSpPr/>
          <p:nvPr/>
        </p:nvSpPr>
        <p:spPr>
          <a:xfrm>
            <a:off x="2960688" y="3967163"/>
            <a:ext cx="8166491" cy="644525"/>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Nếu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bầu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lần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thứ</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hai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phiếu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vẫn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ngang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nhau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thì</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việc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bầu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nữa</a:t>
            </a:r>
            <a:r>
              <a:rPr lang="en-US" dirty="0">
                <a:solidFill>
                  <a:schemeClr val="tx1"/>
                </a:solidFill>
                <a:latin typeface="Arial" panose="020B0604020202020204" pitchFamily="34" charset="0"/>
                <a:cs typeface="Arial" panose="020B0604020202020204" pitchFamily="34" charset="0"/>
              </a:rPr>
              <a:t> hay </a:t>
            </a:r>
            <a:r>
              <a:rPr lang="en-US" dirty="0" err="1">
                <a:solidFill>
                  <a:schemeClr val="tx1"/>
                </a:solidFill>
                <a:latin typeface="Arial" panose="020B0604020202020204" pitchFamily="34" charset="0"/>
                <a:cs typeface="Arial" panose="020B0604020202020204" pitchFamily="34" charset="0"/>
              </a:rPr>
              <a:t>không</a:t>
            </a:r>
            <a:r>
              <a:rPr lang="en-US" dirty="0">
                <a:solidFill>
                  <a:schemeClr val="tx1"/>
                </a:solidFill>
                <a:latin typeface="Arial" panose="020B0604020202020204" pitchFamily="34" charset="0"/>
                <a:cs typeface="Arial" panose="020B0604020202020204" pitchFamily="34" charset="0"/>
              </a:rPr>
              <a:t> do </a:t>
            </a:r>
            <a:r>
              <a:rPr lang="en-US" dirty="0" err="1">
                <a:solidFill>
                  <a:schemeClr val="tx1"/>
                </a:solidFill>
                <a:latin typeface="Arial" panose="020B0604020202020204" pitchFamily="34" charset="0"/>
                <a:cs typeface="Arial" panose="020B0604020202020204" pitchFamily="34" charset="0"/>
              </a:rPr>
              <a:t>đại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hội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quyết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định</a:t>
            </a:r>
            <a:endParaRPr lang="en-US"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2960688" y="4752975"/>
            <a:ext cx="8166491" cy="644525"/>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Trường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hợp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người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phiếu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bầu</a:t>
            </a:r>
            <a:r>
              <a:rPr lang="en-US" dirty="0">
                <a:solidFill>
                  <a:schemeClr val="tx1"/>
                </a:solidFill>
                <a:latin typeface="Arial" panose="020B0604020202020204" pitchFamily="34" charset="0"/>
                <a:cs typeface="Arial" panose="020B0604020202020204" pitchFamily="34" charset="0"/>
              </a:rPr>
              <a:t> &gt;1/2 </a:t>
            </a:r>
            <a:r>
              <a:rPr lang="en-US" dirty="0" err="1">
                <a:solidFill>
                  <a:schemeClr val="tx1"/>
                </a:solidFill>
                <a:latin typeface="Arial" panose="020B0604020202020204" pitchFamily="34" charset="0"/>
                <a:cs typeface="Arial" panose="020B0604020202020204" pitchFamily="34" charset="0"/>
              </a:rPr>
              <a:t>ít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hơn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lượng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cần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bầu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thì</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hội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được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chọn</a:t>
            </a:r>
            <a:r>
              <a:rPr lang="en-US" dirty="0">
                <a:solidFill>
                  <a:schemeClr val="tx1"/>
                </a:solidFill>
                <a:latin typeface="Arial" panose="020B0604020202020204" pitchFamily="34" charset="0"/>
                <a:cs typeface="Arial" panose="020B0604020202020204" pitchFamily="34" charset="0"/>
              </a:rPr>
              <a:t> 1 </a:t>
            </a:r>
            <a:r>
              <a:rPr lang="en-US" dirty="0" err="1">
                <a:solidFill>
                  <a:schemeClr val="tx1"/>
                </a:solidFill>
                <a:latin typeface="Arial" panose="020B0604020202020204" pitchFamily="34" charset="0"/>
                <a:cs typeface="Arial" panose="020B0604020202020204" pitchFamily="34" charset="0"/>
              </a:rPr>
              <a:t>trong</a:t>
            </a:r>
            <a:r>
              <a:rPr lang="en-US" dirty="0">
                <a:solidFill>
                  <a:schemeClr val="tx1"/>
                </a:solidFill>
                <a:latin typeface="Arial" panose="020B0604020202020204" pitchFamily="34" charset="0"/>
                <a:cs typeface="Arial" panose="020B0604020202020204" pitchFamily="34" charset="0"/>
              </a:rPr>
              <a:t> 2 </a:t>
            </a:r>
            <a:r>
              <a:rPr lang="en-US" dirty="0" err="1">
                <a:solidFill>
                  <a:schemeClr val="tx1"/>
                </a:solidFill>
                <a:latin typeface="Arial" panose="020B0604020202020204" pitchFamily="34" charset="0"/>
                <a:cs typeface="Arial" panose="020B0604020202020204" pitchFamily="34" charset="0"/>
              </a:rPr>
              <a:t>cách</a:t>
            </a:r>
            <a:endParaRPr lang="en-US"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2984500" y="6016625"/>
            <a:ext cx="8142679" cy="555625"/>
          </a:xfrm>
          <a:prstGeom prst="roundRect">
            <a:avLst/>
          </a:prstGeom>
          <a:solidFill>
            <a:srgbClr val="7030A0"/>
          </a:solidFill>
          <a:ln/>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dirty="0" err="1">
                <a:solidFill>
                  <a:schemeClr val="bg1"/>
                </a:solidFill>
                <a:latin typeface="Arial" panose="020B0604020202020204" pitchFamily="34" charset="0"/>
                <a:cs typeface="Arial" panose="020B0604020202020204" pitchFamily="34" charset="0"/>
              </a:rPr>
              <a:t>Cách</a:t>
            </a:r>
            <a:r>
              <a:rPr lang="en-US" dirty="0">
                <a:solidFill>
                  <a:schemeClr val="bg1"/>
                </a:solidFill>
                <a:latin typeface="Arial" panose="020B0604020202020204" pitchFamily="34" charset="0"/>
                <a:cs typeface="Arial" panose="020B0604020202020204" pitchFamily="34" charset="0"/>
              </a:rPr>
              <a:t> </a:t>
            </a:r>
            <a:r>
              <a:rPr lang="en-US">
                <a:solidFill>
                  <a:schemeClr val="bg1"/>
                </a:solidFill>
                <a:latin typeface="Arial" panose="020B0604020202020204" pitchFamily="34" charset="0"/>
                <a:cs typeface="Arial" panose="020B0604020202020204" pitchFamily="34" charset="0"/>
              </a:rPr>
              <a:t>2: Không </a:t>
            </a:r>
            <a:r>
              <a:rPr lang="en-US" dirty="0" err="1">
                <a:solidFill>
                  <a:schemeClr val="bg1"/>
                </a:solidFill>
                <a:latin typeface="Arial" panose="020B0604020202020204" pitchFamily="34" charset="0"/>
                <a:cs typeface="Arial" panose="020B0604020202020204" pitchFamily="34" charset="0"/>
              </a:rPr>
              <a:t>bầu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nữa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mà</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lấy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số</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lượng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đã</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trúng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cử</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ít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hơn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số</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lượng</a:t>
            </a:r>
            <a:r>
              <a:rPr lang="en-US" dirty="0">
                <a:solidFill>
                  <a:schemeClr val="bg1"/>
                </a:solidFill>
                <a:latin typeface="Arial" panose="020B0604020202020204" pitchFamily="34" charset="0"/>
                <a:cs typeface="Arial" panose="020B0604020202020204" pitchFamily="34" charset="0"/>
              </a:rPr>
              <a:t> </a:t>
            </a:r>
          </a:p>
          <a:p>
            <a:pPr eaLnBrk="1" fontAlgn="auto" hangingPunct="1">
              <a:spcBef>
                <a:spcPts val="0"/>
              </a:spcBef>
              <a:spcAft>
                <a:spcPts val="0"/>
              </a:spcAft>
              <a:defRPr/>
            </a:pPr>
            <a:r>
              <a:rPr lang="en-US" dirty="0">
                <a:solidFill>
                  <a:schemeClr val="bg1"/>
                </a:solidFill>
                <a:latin typeface="Arial" panose="020B0604020202020204" pitchFamily="34" charset="0"/>
                <a:cs typeface="Arial" panose="020B0604020202020204" pitchFamily="34" charset="0"/>
              </a:rPr>
              <a:t>ban </a:t>
            </a:r>
            <a:r>
              <a:rPr lang="en-US" dirty="0" err="1">
                <a:solidFill>
                  <a:schemeClr val="bg1"/>
                </a:solidFill>
                <a:latin typeface="Arial" panose="020B0604020202020204" pitchFamily="34" charset="0"/>
                <a:cs typeface="Arial" panose="020B0604020202020204" pitchFamily="34" charset="0"/>
              </a:rPr>
              <a:t>chấp</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hành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đã</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được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đại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hội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quyết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định</a:t>
            </a:r>
            <a:r>
              <a:rPr lang="en-US" dirty="0">
                <a:solidFill>
                  <a:schemeClr val="bg1"/>
                </a:solidFill>
                <a:latin typeface="Arial" panose="020B0604020202020204" pitchFamily="34" charset="0"/>
                <a:cs typeface="Arial" panose="020B0604020202020204" pitchFamily="34" charset="0"/>
              </a:rPr>
              <a:t>)</a:t>
            </a:r>
          </a:p>
        </p:txBody>
      </p:sp>
      <p:sp>
        <p:nvSpPr>
          <p:cNvPr id="11" name="Rounded Rectangle 10"/>
          <p:cNvSpPr/>
          <p:nvPr/>
        </p:nvSpPr>
        <p:spPr>
          <a:xfrm>
            <a:off x="2984500" y="5487988"/>
            <a:ext cx="8142679" cy="414337"/>
          </a:xfrm>
          <a:prstGeom prst="roundRect">
            <a:avLst/>
          </a:prstGeom>
          <a:solidFill>
            <a:srgbClr val="7030A0"/>
          </a:solidFill>
          <a:ln/>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dirty="0" err="1">
                <a:solidFill>
                  <a:schemeClr val="bg1"/>
                </a:solidFill>
                <a:latin typeface="Arial" panose="020B0604020202020204" pitchFamily="34" charset="0"/>
                <a:cs typeface="Arial" panose="020B0604020202020204" pitchFamily="34" charset="0"/>
              </a:rPr>
              <a:t>Cách</a:t>
            </a:r>
            <a:r>
              <a:rPr lang="en-US" dirty="0">
                <a:solidFill>
                  <a:schemeClr val="bg1"/>
                </a:solidFill>
                <a:latin typeface="Arial" panose="020B0604020202020204" pitchFamily="34" charset="0"/>
                <a:cs typeface="Arial" panose="020B0604020202020204" pitchFamily="34" charset="0"/>
              </a:rPr>
              <a:t> 1: </a:t>
            </a:r>
            <a:r>
              <a:rPr lang="en-US" dirty="0" err="1">
                <a:solidFill>
                  <a:schemeClr val="bg1"/>
                </a:solidFill>
                <a:latin typeface="Arial" panose="020B0604020202020204" pitchFamily="34" charset="0"/>
                <a:cs typeface="Arial" panose="020B0604020202020204" pitchFamily="34" charset="0"/>
              </a:rPr>
              <a:t>Bầu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tiếp</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lần</a:t>
            </a:r>
            <a:r>
              <a:rPr lang="en-US" dirty="0">
                <a:solidFill>
                  <a:schemeClr val="bg1"/>
                </a:solidFill>
                <a:latin typeface="Arial" panose="020B0604020202020204" pitchFamily="34" charset="0"/>
                <a:cs typeface="Arial" panose="020B0604020202020204" pitchFamily="34" charset="0"/>
              </a:rPr>
              <a:t> 2 </a:t>
            </a:r>
            <a:r>
              <a:rPr lang="en-US" dirty="0" err="1">
                <a:solidFill>
                  <a:schemeClr val="bg1"/>
                </a:solidFill>
                <a:latin typeface="Arial" panose="020B0604020202020204" pitchFamily="34" charset="0"/>
                <a:cs typeface="Arial" panose="020B0604020202020204" pitchFamily="34" charset="0"/>
              </a:rPr>
              <a:t>cho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đủ</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số</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lượng</a:t>
            </a:r>
            <a:r>
              <a:rPr lang="en-US" dirty="0">
                <a:solidFill>
                  <a:schemeClr val="bg1"/>
                </a:solidFill>
                <a:latin typeface="Arial" panose="020B0604020202020204" pitchFamily="34" charset="0"/>
                <a:cs typeface="Arial" panose="020B0604020202020204" pitchFamily="34" charset="0"/>
              </a:rPr>
              <a:t> ban </a:t>
            </a:r>
            <a:r>
              <a:rPr lang="en-US" dirty="0" err="1">
                <a:solidFill>
                  <a:schemeClr val="bg1"/>
                </a:solidFill>
                <a:latin typeface="Arial" panose="020B0604020202020204" pitchFamily="34" charset="0"/>
                <a:cs typeface="Arial" panose="020B0604020202020204" pitchFamily="34" charset="0"/>
              </a:rPr>
              <a:t>chấp</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hành</a:t>
            </a:r>
            <a:endParaRPr lang="en-US" dirty="0">
              <a:solidFill>
                <a:schemeClr val="bg1"/>
              </a:solidFill>
              <a:latin typeface="Arial" panose="020B0604020202020204" pitchFamily="34" charset="0"/>
              <a:cs typeface="Arial" panose="020B0604020202020204" pitchFamily="34" charset="0"/>
            </a:endParaRPr>
          </a:p>
        </p:txBody>
      </p:sp>
      <p:cxnSp>
        <p:nvCxnSpPr>
          <p:cNvPr id="12" name="Straight Connector 11"/>
          <p:cNvCxnSpPr>
            <a:stCxn id="3" idx="3"/>
            <a:endCxn id="4" idx="1"/>
          </p:cNvCxnSpPr>
          <p:nvPr/>
        </p:nvCxnSpPr>
        <p:spPr>
          <a:xfrm flipV="1">
            <a:off x="1955800" y="1142094"/>
            <a:ext cx="1028700" cy="1739219"/>
          </a:xfrm>
          <a:prstGeom prst="line">
            <a:avLst/>
          </a:prstGeom>
          <a:ln/>
        </p:spPr>
        <p:style>
          <a:lnRef idx="2">
            <a:schemeClr val="dk1"/>
          </a:lnRef>
          <a:fillRef idx="1">
            <a:schemeClr val="lt1"/>
          </a:fillRef>
          <a:effectRef idx="0">
            <a:schemeClr val="dk1"/>
          </a:effectRef>
          <a:fontRef idx="minor">
            <a:schemeClr val="dk1"/>
          </a:fontRef>
        </p:style>
      </p:cxnSp>
      <p:cxnSp>
        <p:nvCxnSpPr>
          <p:cNvPr id="13" name="Straight Connector 12"/>
          <p:cNvCxnSpPr>
            <a:stCxn id="3" idx="3"/>
            <a:endCxn id="5" idx="1"/>
          </p:cNvCxnSpPr>
          <p:nvPr/>
        </p:nvCxnSpPr>
        <p:spPr>
          <a:xfrm flipV="1">
            <a:off x="1955800" y="1779588"/>
            <a:ext cx="1004888" cy="1101725"/>
          </a:xfrm>
          <a:prstGeom prst="line">
            <a:avLst/>
          </a:prstGeom>
          <a:ln/>
        </p:spPr>
        <p:style>
          <a:lnRef idx="2">
            <a:schemeClr val="dk1"/>
          </a:lnRef>
          <a:fillRef idx="1">
            <a:schemeClr val="lt1"/>
          </a:fillRef>
          <a:effectRef idx="0">
            <a:schemeClr val="dk1"/>
          </a:effectRef>
          <a:fontRef idx="minor">
            <a:schemeClr val="dk1"/>
          </a:fontRef>
        </p:style>
      </p:cxnSp>
      <p:cxnSp>
        <p:nvCxnSpPr>
          <p:cNvPr id="14" name="Straight Connector 13"/>
          <p:cNvCxnSpPr>
            <a:stCxn id="3" idx="3"/>
            <a:endCxn id="6" idx="1"/>
          </p:cNvCxnSpPr>
          <p:nvPr/>
        </p:nvCxnSpPr>
        <p:spPr>
          <a:xfrm flipV="1">
            <a:off x="1955800" y="2652713"/>
            <a:ext cx="1004888" cy="228600"/>
          </a:xfrm>
          <a:prstGeom prst="line">
            <a:avLst/>
          </a:prstGeom>
          <a:ln/>
        </p:spPr>
        <p:style>
          <a:lnRef idx="2">
            <a:schemeClr val="dk1"/>
          </a:lnRef>
          <a:fillRef idx="1">
            <a:schemeClr val="lt1"/>
          </a:fillRef>
          <a:effectRef idx="0">
            <a:schemeClr val="dk1"/>
          </a:effectRef>
          <a:fontRef idx="minor">
            <a:schemeClr val="dk1"/>
          </a:fontRef>
        </p:style>
      </p:cxnSp>
      <p:cxnSp>
        <p:nvCxnSpPr>
          <p:cNvPr id="15" name="Straight Connector 14"/>
          <p:cNvCxnSpPr>
            <a:stCxn id="3" idx="3"/>
            <a:endCxn id="7" idx="1"/>
          </p:cNvCxnSpPr>
          <p:nvPr/>
        </p:nvCxnSpPr>
        <p:spPr>
          <a:xfrm>
            <a:off x="1955800" y="2881313"/>
            <a:ext cx="1004888" cy="642938"/>
          </a:xfrm>
          <a:prstGeom prst="line">
            <a:avLst/>
          </a:prstGeom>
          <a:ln/>
        </p:spPr>
        <p:style>
          <a:lnRef idx="2">
            <a:schemeClr val="dk1"/>
          </a:lnRef>
          <a:fillRef idx="1">
            <a:schemeClr val="lt1"/>
          </a:fillRef>
          <a:effectRef idx="0">
            <a:schemeClr val="dk1"/>
          </a:effectRef>
          <a:fontRef idx="minor">
            <a:schemeClr val="dk1"/>
          </a:fontRef>
        </p:style>
      </p:cxnSp>
      <p:cxnSp>
        <p:nvCxnSpPr>
          <p:cNvPr id="16" name="Straight Connector 15"/>
          <p:cNvCxnSpPr>
            <a:stCxn id="3" idx="3"/>
            <a:endCxn id="8" idx="1"/>
          </p:cNvCxnSpPr>
          <p:nvPr/>
        </p:nvCxnSpPr>
        <p:spPr>
          <a:xfrm>
            <a:off x="1955800" y="2881313"/>
            <a:ext cx="1004888" cy="1408113"/>
          </a:xfrm>
          <a:prstGeom prst="line">
            <a:avLst/>
          </a:prstGeom>
          <a:ln/>
        </p:spPr>
        <p:style>
          <a:lnRef idx="2">
            <a:schemeClr val="dk1"/>
          </a:lnRef>
          <a:fillRef idx="1">
            <a:schemeClr val="lt1"/>
          </a:fillRef>
          <a:effectRef idx="0">
            <a:schemeClr val="dk1"/>
          </a:effectRef>
          <a:fontRef idx="minor">
            <a:schemeClr val="dk1"/>
          </a:fontRef>
        </p:style>
      </p:cxnSp>
      <p:cxnSp>
        <p:nvCxnSpPr>
          <p:cNvPr id="17" name="Straight Connector 16"/>
          <p:cNvCxnSpPr>
            <a:stCxn id="3" idx="3"/>
            <a:endCxn id="9" idx="1"/>
          </p:cNvCxnSpPr>
          <p:nvPr/>
        </p:nvCxnSpPr>
        <p:spPr>
          <a:xfrm>
            <a:off x="1955800" y="2881313"/>
            <a:ext cx="1004888" cy="2193925"/>
          </a:xfrm>
          <a:prstGeom prst="line">
            <a:avLst/>
          </a:prstGeom>
          <a:ln/>
        </p:spPr>
        <p:style>
          <a:lnRef idx="2">
            <a:schemeClr val="dk1"/>
          </a:lnRef>
          <a:fillRef idx="1">
            <a:schemeClr val="lt1"/>
          </a:fillRef>
          <a:effectRef idx="0">
            <a:schemeClr val="dk1"/>
          </a:effectRef>
          <a:fontRef idx="minor">
            <a:schemeClr val="dk1"/>
          </a:fontRef>
        </p:style>
      </p:cxnSp>
      <p:cxnSp>
        <p:nvCxnSpPr>
          <p:cNvPr id="18" name="Elbow Connector 17"/>
          <p:cNvCxnSpPr>
            <a:stCxn id="9" idx="1"/>
            <a:endCxn id="11" idx="1"/>
          </p:cNvCxnSpPr>
          <p:nvPr/>
        </p:nvCxnSpPr>
        <p:spPr>
          <a:xfrm rot="10800000" flipH="1" flipV="1">
            <a:off x="2960688" y="5075237"/>
            <a:ext cx="23812" cy="619919"/>
          </a:xfrm>
          <a:prstGeom prst="bentConnector3">
            <a:avLst>
              <a:gd name="adj1" fmla="val -960020"/>
            </a:avLst>
          </a:prstGeom>
          <a:ln/>
        </p:spPr>
        <p:style>
          <a:lnRef idx="2">
            <a:schemeClr val="dk1"/>
          </a:lnRef>
          <a:fillRef idx="1">
            <a:schemeClr val="lt1"/>
          </a:fillRef>
          <a:effectRef idx="0">
            <a:schemeClr val="dk1"/>
          </a:effectRef>
          <a:fontRef idx="minor">
            <a:schemeClr val="dk1"/>
          </a:fontRef>
        </p:style>
      </p:cxnSp>
      <p:cxnSp>
        <p:nvCxnSpPr>
          <p:cNvPr id="19" name="Elbow Connector 18"/>
          <p:cNvCxnSpPr>
            <a:stCxn id="9" idx="1"/>
            <a:endCxn id="10" idx="1"/>
          </p:cNvCxnSpPr>
          <p:nvPr/>
        </p:nvCxnSpPr>
        <p:spPr>
          <a:xfrm rot="10800000" flipH="1" flipV="1">
            <a:off x="2960688" y="5075238"/>
            <a:ext cx="23812" cy="1219200"/>
          </a:xfrm>
          <a:prstGeom prst="bentConnector3">
            <a:avLst>
              <a:gd name="adj1" fmla="val -960020"/>
            </a:avLst>
          </a:prstGeom>
          <a:ln/>
        </p:spPr>
        <p:style>
          <a:lnRef idx="2">
            <a:schemeClr val="dk1"/>
          </a:lnRef>
          <a:fillRef idx="1">
            <a:schemeClr val="lt1"/>
          </a:fillRef>
          <a:effectRef idx="0">
            <a:schemeClr val="dk1"/>
          </a:effectRef>
          <a:fontRef idx="minor">
            <a:schemeClr val="dk1"/>
          </a:fontRef>
        </p:style>
      </p:cxnSp>
      <p:grpSp>
        <p:nvGrpSpPr>
          <p:cNvPr id="20" name="Group 19">
            <a:extLst>
              <a:ext uri="{FF2B5EF4-FFF2-40B4-BE49-F238E27FC236}">
                <a16:creationId xmlns:a16="http://schemas.microsoft.com/office/drawing/2014/main" id="{527DCE07-5BC5-41E7-A47A-AD79D0EC44C9}"/>
              </a:ext>
            </a:extLst>
          </p:cNvPr>
          <p:cNvGrpSpPr/>
          <p:nvPr/>
        </p:nvGrpSpPr>
        <p:grpSpPr>
          <a:xfrm>
            <a:off x="1504846" y="166062"/>
            <a:ext cx="1126772" cy="769441"/>
            <a:chOff x="4641958" y="2205124"/>
            <a:chExt cx="1126772" cy="769441"/>
          </a:xfrm>
        </p:grpSpPr>
        <p:sp>
          <p:nvSpPr>
            <p:cNvPr id="21" name="TextBox 20">
              <a:extLst>
                <a:ext uri="{FF2B5EF4-FFF2-40B4-BE49-F238E27FC236}">
                  <a16:creationId xmlns:a16="http://schemas.microsoft.com/office/drawing/2014/main" id="{7AFC4E7F-BCBA-4A0A-BC60-D397B65DCAFF}"/>
                </a:ext>
              </a:extLst>
            </p:cNvPr>
            <p:cNvSpPr txBox="1"/>
            <p:nvPr/>
          </p:nvSpPr>
          <p:spPr>
            <a:xfrm>
              <a:off x="4641958" y="2205124"/>
              <a:ext cx="1126772" cy="769441"/>
            </a:xfrm>
            <a:prstGeom prst="rect">
              <a:avLst/>
            </a:prstGeom>
            <a:noFill/>
          </p:spPr>
          <p:txBody>
            <a:bodyPr wrap="square" rtlCol="0">
              <a:spAutoFit/>
            </a:bodyPr>
            <a:lstStyle/>
            <a:p>
              <a:pPr algn="ctr"/>
              <a:r>
                <a:rPr lang="en-US" sz="4400" dirty="0" err="1">
                  <a:solidFill>
                    <a:srgbClr val="C00000"/>
                  </a:solidFill>
                  <a:latin typeface="#9Slide03 Bebas Neue Bold" panose="020B0606020202050201" pitchFamily="34" charset="-93"/>
                </a:rPr>
                <a:t>iIi</a:t>
              </a:r>
              <a:endParaRPr lang="en-US" sz="4400" dirty="0">
                <a:solidFill>
                  <a:srgbClr val="C00000"/>
                </a:solidFill>
                <a:latin typeface="#9Slide03 Bebas Neue Bold" panose="020B0606020202050201" pitchFamily="34" charset="-93"/>
              </a:endParaRPr>
            </a:p>
          </p:txBody>
        </p:sp>
        <p:sp>
          <p:nvSpPr>
            <p:cNvPr id="22" name="Oval 21">
              <a:extLst>
                <a:ext uri="{FF2B5EF4-FFF2-40B4-BE49-F238E27FC236}">
                  <a16:creationId xmlns:a16="http://schemas.microsoft.com/office/drawing/2014/main" id="{6FAAED11-C79F-4D21-861B-4166A04039B8}"/>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23" name="TextBox 22">
            <a:extLst>
              <a:ext uri="{FF2B5EF4-FFF2-40B4-BE49-F238E27FC236}">
                <a16:creationId xmlns:a16="http://schemas.microsoft.com/office/drawing/2014/main" id="{76FF55AC-C25A-4C26-AE2C-56E58ADFA582}"/>
              </a:ext>
            </a:extLst>
          </p:cNvPr>
          <p:cNvSpPr txBox="1"/>
          <p:nvPr/>
        </p:nvSpPr>
        <p:spPr>
          <a:xfrm>
            <a:off x="2757321" y="319949"/>
            <a:ext cx="7935717" cy="461665"/>
          </a:xfrm>
          <a:prstGeom prst="rect">
            <a:avLst/>
          </a:prstGeom>
          <a:noFill/>
        </p:spPr>
        <p:txBody>
          <a:bodyPr wrap="square" rtlCol="0">
            <a:spAutoFit/>
          </a:bodyPr>
          <a:lstStyle/>
          <a:p>
            <a:pPr eaLnBrk="0" hangingPunct="0"/>
            <a:r>
              <a:rPr lang="en-US" sz="2400" b="1">
                <a:solidFill>
                  <a:srgbClr val="C00000"/>
                </a:solidFill>
                <a:latin typeface="Arial" panose="020B0604020202020204" pitchFamily="34" charset="0"/>
                <a:cs typeface="Arial" panose="020B0604020202020204" pitchFamily="34" charset="0"/>
              </a:rPr>
              <a:t>MỘT SỐ LƯU Ý KHI TỔ CHỨC ĐẠI HỘI</a:t>
            </a:r>
          </a:p>
        </p:txBody>
      </p:sp>
    </p:spTree>
    <p:extLst>
      <p:ext uri="{BB962C8B-B14F-4D97-AF65-F5344CB8AC3E}">
        <p14:creationId xmlns:p14="http://schemas.microsoft.com/office/powerpoint/2010/main" val="378432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7A8C793-4B64-4F7C-8906-93184F6A0C65}"/>
              </a:ext>
            </a:extLst>
          </p:cNvPr>
          <p:cNvSpPr txBox="1"/>
          <p:nvPr/>
        </p:nvSpPr>
        <p:spPr>
          <a:xfrm flipH="1">
            <a:off x="1039906" y="1828806"/>
            <a:ext cx="10300446" cy="3154710"/>
          </a:xfrm>
          <a:prstGeom prst="rect">
            <a:avLst/>
          </a:prstGeom>
          <a:noFill/>
        </p:spPr>
        <p:txBody>
          <a:bodyPr wrap="square" rtlCol="0">
            <a:spAutoFit/>
          </a:bodyPr>
          <a:lstStyle/>
          <a:p>
            <a:pPr lvl="0">
              <a:spcBef>
                <a:spcPts val="600"/>
              </a:spcBef>
              <a:spcAft>
                <a:spcPts val="600"/>
              </a:spcAft>
            </a:pPr>
            <a:r>
              <a:rPr lang="en-US" sz="2400" b="1" dirty="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Nhiệm vụ của đại hội công đoàn các cấp</a:t>
            </a:r>
            <a:endParaRPr lang="en-US" sz="2400" b="1" dirty="0">
              <a:solidFill>
                <a:srgbClr val="FF0000"/>
              </a:solidFill>
              <a:latin typeface="Arial" panose="020B0604020202020204" pitchFamily="34" charset="0"/>
              <a:cs typeface="Arial" panose="020B0604020202020204" pitchFamily="34" charset="0"/>
            </a:endParaRPr>
          </a:p>
          <a:p>
            <a:pPr lvl="0">
              <a:spcBef>
                <a:spcPts val="600"/>
              </a:spcBef>
              <a:spcAft>
                <a:spcPts val="600"/>
              </a:spcAft>
            </a:pPr>
            <a:r>
              <a:rPr lang="en-US" sz="2400">
                <a:solidFill>
                  <a:srgbClr val="0070C0"/>
                </a:solidFill>
                <a:latin typeface="Arial" panose="020B0604020202020204" pitchFamily="34" charset="0"/>
                <a:cs typeface="Arial" panose="020B0604020202020204" pitchFamily="34" charset="0"/>
              </a:rPr>
              <a:t>- Tổng kết tình hình thực hiện nghị quyết đại hội nhiệm kỳ qua; quyết định phương hướng, nhiệm vụ nhiệm kỳ tới.</a:t>
            </a:r>
          </a:p>
          <a:p>
            <a:pPr lvl="0">
              <a:spcBef>
                <a:spcPts val="600"/>
              </a:spcBef>
              <a:spcAft>
                <a:spcPts val="600"/>
              </a:spcAft>
            </a:pPr>
            <a:r>
              <a:rPr lang="en-US" sz="2400">
                <a:solidFill>
                  <a:srgbClr val="0070C0"/>
                </a:solidFill>
                <a:latin typeface="Arial" panose="020B0604020202020204" pitchFamily="34" charset="0"/>
                <a:cs typeface="Arial" panose="020B0604020202020204" pitchFamily="34" charset="0"/>
              </a:rPr>
              <a:t>- Thảo luận, đóng góp ý kiến văn kiện của đại hội công đoàn cấp trên.</a:t>
            </a:r>
          </a:p>
          <a:p>
            <a:pPr lvl="0">
              <a:spcBef>
                <a:spcPts val="600"/>
              </a:spcBef>
              <a:spcAft>
                <a:spcPts val="600"/>
              </a:spcAft>
            </a:pPr>
            <a:r>
              <a:rPr lang="en-US" sz="2400">
                <a:solidFill>
                  <a:srgbClr val="0070C0"/>
                </a:solidFill>
                <a:latin typeface="Arial" panose="020B0604020202020204" pitchFamily="34" charset="0"/>
                <a:cs typeface="Arial" panose="020B0604020202020204" pitchFamily="34" charset="0"/>
              </a:rPr>
              <a:t>- Bầu cử BCH công đoàn và bầu cử đại biểu đi dự đại hội công đoàn cấp trên.</a:t>
            </a:r>
            <a:endParaRPr lang="en-US" sz="2400" dirty="0">
              <a:solidFill>
                <a:srgbClr val="0070C0"/>
              </a:solidFill>
              <a:latin typeface="Arial" panose="020B0604020202020204" pitchFamily="34" charset="0"/>
              <a:cs typeface="Arial" panose="020B0604020202020204" pitchFamily="34" charset="0"/>
            </a:endParaRPr>
          </a:p>
          <a:p>
            <a:pPr lvl="0"/>
            <a:endParaRPr lang="en-US" sz="2000" b="1" dirty="0">
              <a:solidFill>
                <a:prstClr val="black">
                  <a:lumMod val="75000"/>
                  <a:lumOff val="25000"/>
                </a:prstClr>
              </a:solidFill>
              <a:ea typeface="#9Slide03 Roboto Condensed" panose="02000000000000000000" pitchFamily="2" charset="0"/>
            </a:endParaRPr>
          </a:p>
        </p:txBody>
      </p:sp>
      <p:grpSp>
        <p:nvGrpSpPr>
          <p:cNvPr id="15" name="Group 14">
            <a:extLst>
              <a:ext uri="{FF2B5EF4-FFF2-40B4-BE49-F238E27FC236}">
                <a16:creationId xmlns:a16="http://schemas.microsoft.com/office/drawing/2014/main" id="{DC13EC6C-8226-45D9-9B56-C6CB3892C29D}"/>
              </a:ext>
            </a:extLst>
          </p:cNvPr>
          <p:cNvGrpSpPr/>
          <p:nvPr/>
        </p:nvGrpSpPr>
        <p:grpSpPr>
          <a:xfrm>
            <a:off x="1515491" y="534142"/>
            <a:ext cx="780703" cy="584775"/>
            <a:chOff x="4724675" y="2232369"/>
            <a:chExt cx="967380" cy="696160"/>
          </a:xfrm>
        </p:grpSpPr>
        <p:sp>
          <p:nvSpPr>
            <p:cNvPr id="16" name="TextBox 15">
              <a:extLst>
                <a:ext uri="{FF2B5EF4-FFF2-40B4-BE49-F238E27FC236}">
                  <a16:creationId xmlns:a16="http://schemas.microsoft.com/office/drawing/2014/main" id="{4CC073F3-70A8-4B71-A95B-11327A2D965A}"/>
                </a:ext>
              </a:extLst>
            </p:cNvPr>
            <p:cNvSpPr txBox="1"/>
            <p:nvPr/>
          </p:nvSpPr>
          <p:spPr>
            <a:xfrm>
              <a:off x="4724675" y="2232369"/>
              <a:ext cx="967380" cy="696160"/>
            </a:xfrm>
            <a:prstGeom prst="rect">
              <a:avLst/>
            </a:prstGeom>
            <a:noFill/>
          </p:spPr>
          <p:txBody>
            <a:bodyPr wrap="square" rtlCol="0">
              <a:spAutoFit/>
            </a:bodyPr>
            <a:lstStyle/>
            <a:p>
              <a:pPr algn="ctr"/>
              <a:r>
                <a:rPr lang="en-US" sz="3200" dirty="0">
                  <a:solidFill>
                    <a:srgbClr val="C00000"/>
                  </a:solidFill>
                  <a:latin typeface="#9Slide03 Bebas Neue Bold" panose="020B0606020202050201" pitchFamily="34" charset="-93"/>
                </a:rPr>
                <a:t>I</a:t>
              </a:r>
            </a:p>
          </p:txBody>
        </p:sp>
        <p:sp>
          <p:nvSpPr>
            <p:cNvPr id="17" name="Oval 16">
              <a:extLst>
                <a:ext uri="{FF2B5EF4-FFF2-40B4-BE49-F238E27FC236}">
                  <a16:creationId xmlns:a16="http://schemas.microsoft.com/office/drawing/2014/main" id="{5EA72A3A-38A6-483D-B338-6C4850C9F040}"/>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18" name="TextBox 17">
            <a:extLst>
              <a:ext uri="{FF2B5EF4-FFF2-40B4-BE49-F238E27FC236}">
                <a16:creationId xmlns:a16="http://schemas.microsoft.com/office/drawing/2014/main" id="{EFDC6C25-B121-43AE-BB9D-4F6633010F4F}"/>
              </a:ext>
            </a:extLst>
          </p:cNvPr>
          <p:cNvSpPr txBox="1"/>
          <p:nvPr/>
        </p:nvSpPr>
        <p:spPr>
          <a:xfrm>
            <a:off x="2826326" y="595698"/>
            <a:ext cx="6092043"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NHỮNG VẤN ĐỀ CHUNG</a:t>
            </a:r>
            <a:endParaRPr lang="vi-VN" sz="2400" b="1" dirty="0">
              <a:solidFill>
                <a:srgbClr val="C00000"/>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5A516DCC-EB2D-45CF-AE96-8CA5FF477EEC}"/>
              </a:ext>
            </a:extLst>
          </p:cNvPr>
          <p:cNvGrpSpPr/>
          <p:nvPr/>
        </p:nvGrpSpPr>
        <p:grpSpPr>
          <a:xfrm>
            <a:off x="1361999" y="1233888"/>
            <a:ext cx="8857961" cy="146197"/>
            <a:chOff x="1541788" y="1415318"/>
            <a:chExt cx="7957996" cy="146197"/>
          </a:xfrm>
        </p:grpSpPr>
        <p:grpSp>
          <p:nvGrpSpPr>
            <p:cNvPr id="20" name="Group 19">
              <a:extLst>
                <a:ext uri="{FF2B5EF4-FFF2-40B4-BE49-F238E27FC236}">
                  <a16:creationId xmlns:a16="http://schemas.microsoft.com/office/drawing/2014/main" id="{65080D30-2FAC-40C3-A68D-29808C412FED}"/>
                </a:ext>
              </a:extLst>
            </p:cNvPr>
            <p:cNvGrpSpPr/>
            <p:nvPr/>
          </p:nvGrpSpPr>
          <p:grpSpPr>
            <a:xfrm>
              <a:off x="1541788" y="1415318"/>
              <a:ext cx="1549069" cy="146197"/>
              <a:chOff x="5321466" y="1377400"/>
              <a:chExt cx="1549069" cy="146197"/>
            </a:xfrm>
          </p:grpSpPr>
          <p:sp>
            <p:nvSpPr>
              <p:cNvPr id="22" name="Oval 21">
                <a:extLst>
                  <a:ext uri="{FF2B5EF4-FFF2-40B4-BE49-F238E27FC236}">
                    <a16:creationId xmlns:a16="http://schemas.microsoft.com/office/drawing/2014/main" id="{2EA0006B-C616-41A5-86A6-F5B5C0AE6C3E}"/>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3" name="Oval 22">
                <a:extLst>
                  <a:ext uri="{FF2B5EF4-FFF2-40B4-BE49-F238E27FC236}">
                    <a16:creationId xmlns:a16="http://schemas.microsoft.com/office/drawing/2014/main" id="{A51776BB-28EF-40EE-B309-FDEC067A5494}"/>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Oval 23">
                <a:extLst>
                  <a:ext uri="{FF2B5EF4-FFF2-40B4-BE49-F238E27FC236}">
                    <a16:creationId xmlns:a16="http://schemas.microsoft.com/office/drawing/2014/main" id="{51013D46-9464-4AAA-8EE4-4E7AE5E0B75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5" name="Oval 24">
                <a:extLst>
                  <a:ext uri="{FF2B5EF4-FFF2-40B4-BE49-F238E27FC236}">
                    <a16:creationId xmlns:a16="http://schemas.microsoft.com/office/drawing/2014/main" id="{88BDE690-3D9F-47B7-99CB-EE8C86B3F89D}"/>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6" name="Oval 25">
                <a:extLst>
                  <a:ext uri="{FF2B5EF4-FFF2-40B4-BE49-F238E27FC236}">
                    <a16:creationId xmlns:a16="http://schemas.microsoft.com/office/drawing/2014/main" id="{D2785FF3-6523-4FC0-ACB6-9D544D98AE2D}"/>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21" name="Straight Connector 20">
              <a:extLst>
                <a:ext uri="{FF2B5EF4-FFF2-40B4-BE49-F238E27FC236}">
                  <a16:creationId xmlns:a16="http://schemas.microsoft.com/office/drawing/2014/main" id="{3963EA25-92D7-4287-97BD-B4977CB297F6}"/>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5986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53144" y="2410690"/>
            <a:ext cx="2402918" cy="202482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a:solidFill>
                  <a:srgbClr val="C00000"/>
                </a:solidFill>
                <a:latin typeface="Arial" panose="020B0604020202020204" pitchFamily="34" charset="0"/>
                <a:cs typeface="Arial" panose="020B0604020202020204" pitchFamily="34" charset="0"/>
              </a:rPr>
              <a:t>1. CÁC BƯỚC TỔ </a:t>
            </a:r>
            <a:r>
              <a:rPr lang="en-US" b="1" dirty="0">
                <a:solidFill>
                  <a:srgbClr val="C00000"/>
                </a:solidFill>
                <a:latin typeface="Arial" panose="020B0604020202020204" pitchFamily="34" charset="0"/>
                <a:cs typeface="Arial" panose="020B0604020202020204" pitchFamily="34" charset="0"/>
              </a:rPr>
              <a:t>CHỨC HỘI NGHỊ </a:t>
            </a:r>
          </a:p>
          <a:p>
            <a:pPr algn="ctr" eaLnBrk="1" fontAlgn="auto" hangingPunct="1">
              <a:spcBef>
                <a:spcPts val="0"/>
              </a:spcBef>
              <a:spcAft>
                <a:spcPts val="0"/>
              </a:spcAft>
              <a:defRPr/>
            </a:pPr>
            <a:r>
              <a:rPr lang="en-US" b="1">
                <a:solidFill>
                  <a:srgbClr val="C00000"/>
                </a:solidFill>
                <a:latin typeface="Arial" panose="020B0604020202020204" pitchFamily="34" charset="0"/>
                <a:cs typeface="Arial" panose="020B0604020202020204" pitchFamily="34" charset="0"/>
              </a:rPr>
              <a:t>BCH LẦN </a:t>
            </a:r>
            <a:r>
              <a:rPr lang="en-US" b="1" dirty="0">
                <a:solidFill>
                  <a:srgbClr val="C00000"/>
                </a:solidFill>
                <a:latin typeface="Arial" panose="020B0604020202020204" pitchFamily="34" charset="0"/>
                <a:cs typeface="Arial" panose="020B0604020202020204" pitchFamily="34" charset="0"/>
              </a:rPr>
              <a:t>1</a:t>
            </a:r>
          </a:p>
        </p:txBody>
      </p:sp>
      <p:sp>
        <p:nvSpPr>
          <p:cNvPr id="6" name="Rounded Rectangle 5"/>
          <p:cNvSpPr/>
          <p:nvPr/>
        </p:nvSpPr>
        <p:spPr>
          <a:xfrm>
            <a:off x="4103688" y="1692988"/>
            <a:ext cx="7394575" cy="9493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Triệu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tập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viên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trách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nhiệm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triệu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tập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họp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thứ</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nhất</a:t>
            </a:r>
            <a:r>
              <a:rPr lang="en-US" dirty="0">
                <a:solidFill>
                  <a:schemeClr val="tx1"/>
                </a:solidFill>
                <a:latin typeface="Arial" panose="020B0604020202020204" pitchFamily="34" charset="0"/>
                <a:cs typeface="Arial" panose="020B0604020202020204" pitchFamily="34" charset="0"/>
              </a:rPr>
              <a:t> ban </a:t>
            </a:r>
            <a:r>
              <a:rPr lang="en-US" dirty="0" err="1">
                <a:solidFill>
                  <a:schemeClr val="tx1"/>
                </a:solidFill>
                <a:latin typeface="Arial" panose="020B0604020202020204" pitchFamily="34" charset="0"/>
                <a:cs typeface="Arial" panose="020B0604020202020204" pitchFamily="34" charset="0"/>
              </a:rPr>
              <a:t>chấp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hành</a:t>
            </a:r>
            <a:r>
              <a:rPr lang="en-US" dirty="0">
                <a:solidFill>
                  <a:schemeClr val="tx1"/>
                </a:solidFill>
                <a:latin typeface="Arial" panose="020B0604020202020204" pitchFamily="34" charset="0"/>
                <a:cs typeface="Arial" panose="020B0604020202020204" pitchFamily="34" charset="0"/>
              </a:rPr>
              <a:t> </a:t>
            </a:r>
          </a:p>
          <a:p>
            <a:pPr eaLnBrk="1" fontAlgn="auto" hangingPunct="1">
              <a:spcBef>
                <a:spcPts val="0"/>
              </a:spcBef>
              <a:spcAft>
                <a:spcPts val="0"/>
              </a:spcAft>
              <a:defRPr/>
            </a:pPr>
            <a:r>
              <a:rPr lang="en-US" dirty="0">
                <a:solidFill>
                  <a:schemeClr val="tx1"/>
                </a:solidFill>
                <a:latin typeface="Arial" panose="020B0604020202020204" pitchFamily="34" charset="0"/>
                <a:cs typeface="Arial" panose="020B0604020202020204" pitchFamily="34" charset="0"/>
              </a:rPr>
              <a:t>(</a:t>
            </a:r>
            <a:r>
              <a:rPr lang="en-US" i="1" dirty="0" err="1">
                <a:solidFill>
                  <a:schemeClr val="tx1"/>
                </a:solidFill>
                <a:latin typeface="Arial" panose="020B0604020202020204" pitchFamily="34" charset="0"/>
                <a:cs typeface="Arial" panose="020B0604020202020204" pitchFamily="34" charset="0"/>
              </a:rPr>
              <a:t>có</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thể</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tiến</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hành</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ngay</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trong</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quá</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trình</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đại</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hội</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hoặc</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chậm</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nhất</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sau</a:t>
            </a:r>
            <a:r>
              <a:rPr lang="en-US" i="1" dirty="0">
                <a:solidFill>
                  <a:schemeClr val="tx1"/>
                </a:solidFill>
                <a:latin typeface="Arial" panose="020B0604020202020204" pitchFamily="34" charset="0"/>
                <a:cs typeface="Arial" panose="020B0604020202020204" pitchFamily="34" charset="0"/>
              </a:rPr>
              <a:t> 15 </a:t>
            </a:r>
            <a:r>
              <a:rPr lang="en-US" i="1" dirty="0" err="1">
                <a:solidFill>
                  <a:schemeClr val="tx1"/>
                </a:solidFill>
                <a:latin typeface="Arial" panose="020B0604020202020204" pitchFamily="34" charset="0"/>
                <a:cs typeface="Arial" panose="020B0604020202020204" pitchFamily="34" charset="0"/>
              </a:rPr>
              <a:t>ngày</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kể</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từ</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ngày</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bế</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mạc</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đại</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h</a:t>
            </a:r>
            <a:r>
              <a:rPr lang="en-US" dirty="0" err="1">
                <a:solidFill>
                  <a:schemeClr val="tx1"/>
                </a:solidFill>
                <a:latin typeface="Arial" panose="020B0604020202020204" pitchFamily="34" charset="0"/>
                <a:cs typeface="Arial" panose="020B0604020202020204" pitchFamily="34" charset="0"/>
              </a:rPr>
              <a:t>ội</a:t>
            </a:r>
            <a:r>
              <a:rPr lang="en-US" dirty="0">
                <a:solidFill>
                  <a:schemeClr val="tx1"/>
                </a:solidFill>
                <a:latin typeface="Arial" panose="020B0604020202020204" pitchFamily="34" charset="0"/>
                <a:cs typeface="Arial" panose="020B0604020202020204" pitchFamily="34" charset="0"/>
              </a:rPr>
              <a:t>)</a:t>
            </a:r>
          </a:p>
        </p:txBody>
      </p:sp>
      <p:sp>
        <p:nvSpPr>
          <p:cNvPr id="7" name="Rounded Rectangle 6"/>
          <p:cNvSpPr/>
          <p:nvPr/>
        </p:nvSpPr>
        <p:spPr>
          <a:xfrm>
            <a:off x="4103688" y="2805950"/>
            <a:ext cx="7394575" cy="1181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Triệu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tập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viên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khai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mạc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hội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nghị</a:t>
            </a:r>
            <a:r>
              <a:rPr lang="en-US" dirty="0">
                <a:solidFill>
                  <a:schemeClr val="tx1"/>
                </a:solidFill>
                <a:latin typeface="Arial" panose="020B0604020202020204" pitchFamily="34" charset="0"/>
                <a:cs typeface="Arial" panose="020B0604020202020204" pitchFamily="34" charset="0"/>
              </a:rPr>
              <a:t> ban </a:t>
            </a:r>
            <a:r>
              <a:rPr lang="en-US" dirty="0" err="1">
                <a:solidFill>
                  <a:schemeClr val="tx1"/>
                </a:solidFill>
                <a:latin typeface="Arial" panose="020B0604020202020204" pitchFamily="34" charset="0"/>
                <a:cs typeface="Arial" panose="020B0604020202020204" pitchFamily="34" charset="0"/>
              </a:rPr>
              <a:t>chấp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hành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đề</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nghị</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hội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nghị</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cử</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người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trì</a:t>
            </a:r>
            <a:r>
              <a:rPr lang="en-US"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nếu</a:t>
            </a:r>
            <a:r>
              <a:rPr lang="en-US" i="1" dirty="0">
                <a:solidFill>
                  <a:schemeClr val="tx1"/>
                </a:solidFill>
                <a:latin typeface="Arial" panose="020B0604020202020204" pitchFamily="34" charset="0"/>
                <a:cs typeface="Arial" panose="020B0604020202020204" pitchFamily="34" charset="0"/>
              </a:rPr>
              <a:t> BCH </a:t>
            </a:r>
            <a:r>
              <a:rPr lang="en-US" i="1" dirty="0" err="1">
                <a:solidFill>
                  <a:schemeClr val="tx1"/>
                </a:solidFill>
                <a:latin typeface="Arial" panose="020B0604020202020204" pitchFamily="34" charset="0"/>
                <a:cs typeface="Arial" panose="020B0604020202020204" pitchFamily="34" charset="0"/>
              </a:rPr>
              <a:t>dưới</a:t>
            </a:r>
            <a:r>
              <a:rPr lang="en-US" i="1" dirty="0">
                <a:solidFill>
                  <a:schemeClr val="tx1"/>
                </a:solidFill>
                <a:latin typeface="Arial" panose="020B0604020202020204" pitchFamily="34" charset="0"/>
                <a:cs typeface="Arial" panose="020B0604020202020204" pitchFamily="34" charset="0"/>
              </a:rPr>
              <a:t> 15 </a:t>
            </a:r>
            <a:r>
              <a:rPr lang="en-US" i="1" dirty="0" err="1">
                <a:solidFill>
                  <a:schemeClr val="tx1"/>
                </a:solidFill>
                <a:latin typeface="Arial" panose="020B0604020202020204" pitchFamily="34" charset="0"/>
                <a:cs typeface="Arial" panose="020B0604020202020204" pitchFamily="34" charset="0"/>
              </a:rPr>
              <a:t>người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cử</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đoàn</a:t>
            </a:r>
            <a:r>
              <a:rPr lang="en-US" dirty="0">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chủ</a:t>
            </a:r>
            <a:r>
              <a:rPr lang="en-US">
                <a:solidFill>
                  <a:schemeClr val="tx1"/>
                </a:solidFill>
                <a:latin typeface="Arial" panose="020B0604020202020204" pitchFamily="34" charset="0"/>
                <a:cs typeface="Arial" panose="020B0604020202020204" pitchFamily="34" charset="0"/>
              </a:rPr>
              <a:t> tịch (</a:t>
            </a:r>
            <a:r>
              <a:rPr lang="en-US" i="1">
                <a:solidFill>
                  <a:schemeClr val="tx1"/>
                </a:solidFill>
                <a:latin typeface="Arial" panose="020B0604020202020204" pitchFamily="34" charset="0"/>
                <a:cs typeface="Arial" panose="020B0604020202020204" pitchFamily="34" charset="0"/>
              </a:rPr>
              <a:t>nếu </a:t>
            </a:r>
            <a:r>
              <a:rPr lang="en-US" i="1" dirty="0">
                <a:solidFill>
                  <a:schemeClr val="tx1"/>
                </a:solidFill>
                <a:latin typeface="Arial" panose="020B0604020202020204" pitchFamily="34" charset="0"/>
                <a:cs typeface="Arial" panose="020B0604020202020204" pitchFamily="34" charset="0"/>
              </a:rPr>
              <a:t>BCH </a:t>
            </a:r>
            <a:r>
              <a:rPr lang="en-US" i="1" dirty="0" err="1">
                <a:solidFill>
                  <a:schemeClr val="tx1"/>
                </a:solidFill>
                <a:latin typeface="Arial" panose="020B0604020202020204" pitchFamily="34" charset="0"/>
                <a:cs typeface="Arial" panose="020B0604020202020204" pitchFamily="34" charset="0"/>
              </a:rPr>
              <a:t>có</a:t>
            </a:r>
            <a:r>
              <a:rPr lang="en-US" i="1" dirty="0">
                <a:solidFill>
                  <a:schemeClr val="tx1"/>
                </a:solidFill>
                <a:latin typeface="Arial" panose="020B0604020202020204" pitchFamily="34" charset="0"/>
                <a:cs typeface="Arial" panose="020B0604020202020204" pitchFamily="34" charset="0"/>
              </a:rPr>
              <a:t> 15 </a:t>
            </a:r>
            <a:r>
              <a:rPr lang="en-US" i="1" dirty="0" err="1">
                <a:solidFill>
                  <a:schemeClr val="tx1"/>
                </a:solidFill>
                <a:latin typeface="Arial" panose="020B0604020202020204" pitchFamily="34" charset="0"/>
                <a:cs typeface="Arial" panose="020B0604020202020204" pitchFamily="34" charset="0"/>
              </a:rPr>
              <a:t>người</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trở</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l</a:t>
            </a:r>
            <a:r>
              <a:rPr lang="en-US" dirty="0" err="1">
                <a:solidFill>
                  <a:schemeClr val="tx1"/>
                </a:solidFill>
                <a:latin typeface="Arial" panose="020B0604020202020204" pitchFamily="34" charset="0"/>
                <a:cs typeface="Arial" panose="020B0604020202020204" pitchFamily="34" charset="0"/>
              </a:rPr>
              <a:t>ên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cử</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thư</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ký</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bằng</a:t>
            </a:r>
            <a:r>
              <a:rPr lang="en-US" dirty="0">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hình</a:t>
            </a:r>
            <a:r>
              <a:rPr lang="en-US">
                <a:solidFill>
                  <a:schemeClr val="tx1"/>
                </a:solidFill>
                <a:latin typeface="Arial" panose="020B0604020202020204" pitchFamily="34" charset="0"/>
                <a:cs typeface="Arial" panose="020B0604020202020204" pitchFamily="34" charset="0"/>
              </a:rPr>
              <a:t> thức</a:t>
            </a:r>
            <a:r>
              <a:rPr lang="en-US" dirty="0">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biểu </a:t>
            </a:r>
            <a:r>
              <a:rPr lang="en-US" dirty="0" err="1">
                <a:solidFill>
                  <a:schemeClr val="tx1"/>
                </a:solidFill>
                <a:latin typeface="Arial" panose="020B0604020202020204" pitchFamily="34" charset="0"/>
                <a:cs typeface="Arial" panose="020B0604020202020204" pitchFamily="34" charset="0"/>
              </a:rPr>
              <a:t>quyết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giơ</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tay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biểu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quyết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theo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endParaRPr lang="en-US"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4103687" y="4156788"/>
            <a:ext cx="7394575" cy="8207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Người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trì</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hoặc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diện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đoàn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tịch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hội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nghị</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báo</a:t>
            </a:r>
            <a:r>
              <a:rPr lang="en-US" dirty="0">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cáo</a:t>
            </a:r>
            <a:r>
              <a:rPr lang="en-US">
                <a:solidFill>
                  <a:schemeClr val="tx1"/>
                </a:solidFill>
                <a:latin typeface="Arial" panose="020B0604020202020204" pitchFamily="34" charset="0"/>
                <a:cs typeface="Arial" panose="020B0604020202020204" pitchFamily="34" charset="0"/>
              </a:rPr>
              <a:t> để hội nghị </a:t>
            </a:r>
            <a:r>
              <a:rPr lang="en-US" dirty="0" err="1">
                <a:solidFill>
                  <a:schemeClr val="tx1"/>
                </a:solidFill>
                <a:latin typeface="Arial" panose="020B0604020202020204" pitchFamily="34" charset="0"/>
                <a:cs typeface="Arial" panose="020B0604020202020204" pitchFamily="34" charset="0"/>
              </a:rPr>
              <a:t>thông</a:t>
            </a:r>
            <a:r>
              <a:rPr lang="en-US" dirty="0">
                <a:solidFill>
                  <a:schemeClr val="tx1"/>
                </a:solidFill>
                <a:latin typeface="Arial" panose="020B0604020202020204" pitchFamily="34" charset="0"/>
                <a:cs typeface="Arial" panose="020B0604020202020204" pitchFamily="34" charset="0"/>
              </a:rPr>
              <a:t> qua </a:t>
            </a:r>
            <a:r>
              <a:rPr lang="en-US" dirty="0" err="1">
                <a:solidFill>
                  <a:schemeClr val="tx1"/>
                </a:solidFill>
                <a:latin typeface="Arial" panose="020B0604020202020204" pitchFamily="34" charset="0"/>
                <a:cs typeface="Arial" panose="020B0604020202020204" pitchFamily="34" charset="0"/>
              </a:rPr>
              <a:t>chương</a:t>
            </a:r>
            <a:r>
              <a:rPr lang="en-US" dirty="0">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trình</a:t>
            </a:r>
            <a:r>
              <a:rPr lang="en-US">
                <a:solidFill>
                  <a:schemeClr val="tx1"/>
                </a:solidFill>
                <a:latin typeface="Arial" panose="020B0604020202020204" pitchFamily="34" charset="0"/>
                <a:cs typeface="Arial" panose="020B0604020202020204" pitchFamily="34" charset="0"/>
              </a:rPr>
              <a:t> làm việc và điều hành theo chương trình làm việc</a:t>
            </a:r>
            <a:endParaRPr lang="en-US"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4103688" y="5139763"/>
            <a:ext cx="7394574" cy="9556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Điều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hành</a:t>
            </a:r>
            <a:r>
              <a:rPr lang="en-US" dirty="0">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thảo</a:t>
            </a:r>
            <a:r>
              <a:rPr lang="en-US">
                <a:solidFill>
                  <a:schemeClr val="tx1"/>
                </a:solidFill>
                <a:latin typeface="Arial" panose="020B0604020202020204" pitchFamily="34" charset="0"/>
                <a:cs typeface="Arial" panose="020B0604020202020204" pitchFamily="34" charset="0"/>
              </a:rPr>
              <a:t> luận, thống nhất về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lượng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cơ</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cấu</a:t>
            </a:r>
            <a:r>
              <a:rPr lang="en-US" dirty="0">
                <a:solidFill>
                  <a:schemeClr val="tx1"/>
                </a:solidFill>
                <a:latin typeface="Arial" panose="020B0604020202020204" pitchFamily="34" charset="0"/>
                <a:cs typeface="Arial" panose="020B0604020202020204" pitchFamily="34" charset="0"/>
              </a:rPr>
              <a:t> ban </a:t>
            </a:r>
            <a:r>
              <a:rPr lang="en-US" dirty="0" err="1">
                <a:solidFill>
                  <a:schemeClr val="tx1"/>
                </a:solidFill>
                <a:latin typeface="Arial" panose="020B0604020202020204" pitchFamily="34" charset="0"/>
                <a:cs typeface="Arial" panose="020B0604020202020204" pitchFamily="34" charset="0"/>
              </a:rPr>
              <a:t>thường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vụ</a:t>
            </a:r>
            <a:r>
              <a:rPr lang="en-US"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nếu</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c</a:t>
            </a:r>
            <a:r>
              <a:rPr lang="en-US" dirty="0" err="1">
                <a:solidFill>
                  <a:schemeClr val="tx1"/>
                </a:solidFill>
                <a:latin typeface="Arial" panose="020B0604020202020204" pitchFamily="34" charset="0"/>
                <a:cs typeface="Arial" panose="020B0604020202020204" pitchFamily="34" charset="0"/>
              </a:rPr>
              <a:t>ó</a:t>
            </a:r>
            <a:r>
              <a:rPr lang="en-US">
                <a:solidFill>
                  <a:schemeClr val="tx1"/>
                </a:solidFill>
                <a:latin typeface="Arial" panose="020B0604020202020204" pitchFamily="34" charset="0"/>
                <a:cs typeface="Arial" panose="020B0604020202020204" pitchFamily="34" charset="0"/>
              </a:rPr>
              <a:t>), số lượng PCT, số lượng UV UBKT</a:t>
            </a:r>
            <a:endParaRPr lang="en-US" dirty="0">
              <a:solidFill>
                <a:schemeClr val="tx1"/>
              </a:solidFill>
              <a:latin typeface="Arial" panose="020B0604020202020204" pitchFamily="34" charset="0"/>
              <a:cs typeface="Arial" panose="020B0604020202020204" pitchFamily="34" charset="0"/>
            </a:endParaRPr>
          </a:p>
        </p:txBody>
      </p:sp>
      <p:cxnSp>
        <p:nvCxnSpPr>
          <p:cNvPr id="31" name="Straight Arrow Connector 30"/>
          <p:cNvCxnSpPr>
            <a:stCxn id="3" idx="3"/>
            <a:endCxn id="6" idx="1"/>
          </p:cNvCxnSpPr>
          <p:nvPr/>
        </p:nvCxnSpPr>
        <p:spPr>
          <a:xfrm flipV="1">
            <a:off x="3056062" y="2167651"/>
            <a:ext cx="1047626" cy="1255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 idx="3"/>
            <a:endCxn id="7" idx="1"/>
          </p:cNvCxnSpPr>
          <p:nvPr/>
        </p:nvCxnSpPr>
        <p:spPr>
          <a:xfrm flipV="1">
            <a:off x="3056062" y="3396500"/>
            <a:ext cx="1047626" cy="26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 idx="3"/>
            <a:endCxn id="8" idx="1"/>
          </p:cNvCxnSpPr>
          <p:nvPr/>
        </p:nvCxnSpPr>
        <p:spPr>
          <a:xfrm>
            <a:off x="3056062" y="3423101"/>
            <a:ext cx="1047625" cy="114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 idx="3"/>
          </p:cNvCxnSpPr>
          <p:nvPr/>
        </p:nvCxnSpPr>
        <p:spPr>
          <a:xfrm>
            <a:off x="3056062" y="3423101"/>
            <a:ext cx="1047625" cy="20039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527DCE07-5BC5-41E7-A47A-AD79D0EC44C9}"/>
              </a:ext>
            </a:extLst>
          </p:cNvPr>
          <p:cNvGrpSpPr/>
          <p:nvPr/>
        </p:nvGrpSpPr>
        <p:grpSpPr>
          <a:xfrm>
            <a:off x="1885010" y="380502"/>
            <a:ext cx="1126772" cy="769441"/>
            <a:chOff x="4641958" y="2205124"/>
            <a:chExt cx="1126772" cy="769441"/>
          </a:xfrm>
        </p:grpSpPr>
        <p:sp>
          <p:nvSpPr>
            <p:cNvPr id="62" name="TextBox 61">
              <a:extLst>
                <a:ext uri="{FF2B5EF4-FFF2-40B4-BE49-F238E27FC236}">
                  <a16:creationId xmlns:a16="http://schemas.microsoft.com/office/drawing/2014/main" id="{7AFC4E7F-BCBA-4A0A-BC60-D397B65DCAFF}"/>
                </a:ext>
              </a:extLst>
            </p:cNvPr>
            <p:cNvSpPr txBox="1"/>
            <p:nvPr/>
          </p:nvSpPr>
          <p:spPr>
            <a:xfrm>
              <a:off x="4641958" y="2205124"/>
              <a:ext cx="1126772" cy="769441"/>
            </a:xfrm>
            <a:prstGeom prst="rect">
              <a:avLst/>
            </a:prstGeom>
            <a:noFill/>
          </p:spPr>
          <p:txBody>
            <a:bodyPr wrap="square" rtlCol="0">
              <a:spAutoFit/>
            </a:bodyPr>
            <a:lstStyle/>
            <a:p>
              <a:pPr algn="ctr"/>
              <a:r>
                <a:rPr lang="en-US" sz="4400">
                  <a:solidFill>
                    <a:srgbClr val="0070C0"/>
                  </a:solidFill>
                  <a:latin typeface="#9Slide03 Bebas Neue Bold" panose="020B0606020202050201" pitchFamily="34" charset="-93"/>
                </a:rPr>
                <a:t>iv</a:t>
              </a:r>
              <a:endParaRPr lang="en-US" sz="4400" dirty="0">
                <a:solidFill>
                  <a:srgbClr val="0070C0"/>
                </a:solidFill>
                <a:latin typeface="#9Slide03 Bebas Neue Bold" panose="020B0606020202050201" pitchFamily="34" charset="-93"/>
              </a:endParaRPr>
            </a:p>
          </p:txBody>
        </p:sp>
        <p:sp>
          <p:nvSpPr>
            <p:cNvPr id="63" name="Oval 62">
              <a:extLst>
                <a:ext uri="{FF2B5EF4-FFF2-40B4-BE49-F238E27FC236}">
                  <a16:creationId xmlns:a16="http://schemas.microsoft.com/office/drawing/2014/main" id="{6FAAED11-C79F-4D21-861B-4166A04039B8}"/>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64" name="TextBox 63">
            <a:extLst>
              <a:ext uri="{FF2B5EF4-FFF2-40B4-BE49-F238E27FC236}">
                <a16:creationId xmlns:a16="http://schemas.microsoft.com/office/drawing/2014/main" id="{76FF55AC-C25A-4C26-AE2C-56E58ADFA582}"/>
              </a:ext>
            </a:extLst>
          </p:cNvPr>
          <p:cNvSpPr txBox="1"/>
          <p:nvPr/>
        </p:nvSpPr>
        <p:spPr>
          <a:xfrm>
            <a:off x="3137485" y="534389"/>
            <a:ext cx="7935717" cy="461665"/>
          </a:xfrm>
          <a:prstGeom prst="rect">
            <a:avLst/>
          </a:prstGeom>
          <a:noFill/>
        </p:spPr>
        <p:txBody>
          <a:bodyPr wrap="square" rtlCol="0">
            <a:spAutoFit/>
          </a:bodyPr>
          <a:lstStyle/>
          <a:p>
            <a:pPr eaLnBrk="0" hangingPunct="0"/>
            <a:r>
              <a:rPr lang="en-US" sz="2400" b="1">
                <a:solidFill>
                  <a:srgbClr val="0070C0"/>
                </a:solidFill>
                <a:latin typeface="Arial" panose="020B0604020202020204" pitchFamily="34" charset="0"/>
                <a:cs typeface="Arial" panose="020B0604020202020204" pitchFamily="34" charset="0"/>
              </a:rPr>
              <a:t>TỔ CHỨC HỘI NGHỊ BCH LẦN THỨ 1</a:t>
            </a:r>
          </a:p>
        </p:txBody>
      </p:sp>
      <p:grpSp>
        <p:nvGrpSpPr>
          <p:cNvPr id="65" name="Group 64">
            <a:extLst>
              <a:ext uri="{FF2B5EF4-FFF2-40B4-BE49-F238E27FC236}">
                <a16:creationId xmlns:a16="http://schemas.microsoft.com/office/drawing/2014/main" id="{5468681E-1C75-467E-ADDC-B6E6597DB2E6}"/>
              </a:ext>
            </a:extLst>
          </p:cNvPr>
          <p:cNvGrpSpPr/>
          <p:nvPr/>
        </p:nvGrpSpPr>
        <p:grpSpPr>
          <a:xfrm>
            <a:off x="1885010" y="1207388"/>
            <a:ext cx="8857961" cy="146197"/>
            <a:chOff x="1541788" y="1415318"/>
            <a:chExt cx="7957996" cy="146197"/>
          </a:xfrm>
        </p:grpSpPr>
        <p:grpSp>
          <p:nvGrpSpPr>
            <p:cNvPr id="66" name="Group 65">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68" name="Oval 67">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9" name="Oval 68">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0" name="Oval 69">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1" name="Oval 70">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2" name="Oval 71">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67" name="Straight Connector 66">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7180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82663" y="2601680"/>
            <a:ext cx="2007114" cy="1826816"/>
          </a:xfrm>
          <a:prstGeom prst="round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b="1">
                <a:solidFill>
                  <a:srgbClr val="C00000"/>
                </a:solidFill>
                <a:latin typeface="Arial" panose="020B0604020202020204" pitchFamily="34" charset="0"/>
                <a:cs typeface="Arial" panose="020B0604020202020204" pitchFamily="34" charset="0"/>
              </a:rPr>
              <a:t>2. TRÌNH </a:t>
            </a:r>
            <a:r>
              <a:rPr lang="en-US" b="1" dirty="0" err="1">
                <a:solidFill>
                  <a:srgbClr val="C00000"/>
                </a:solidFill>
                <a:latin typeface="Arial" panose="020B0604020202020204" pitchFamily="34" charset="0"/>
                <a:cs typeface="Arial" panose="020B0604020202020204" pitchFamily="34" charset="0"/>
              </a:rPr>
              <a:t>TỰ</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THỰC</a:t>
            </a:r>
            <a:r>
              <a:rPr lang="en-US" b="1" dirty="0">
                <a:solidFill>
                  <a:srgbClr val="C00000"/>
                </a:solidFill>
                <a:latin typeface="Arial" panose="020B0604020202020204" pitchFamily="34" charset="0"/>
                <a:cs typeface="Arial" panose="020B0604020202020204" pitchFamily="34" charset="0"/>
              </a:rPr>
              <a:t> </a:t>
            </a:r>
            <a:r>
              <a:rPr lang="en-US" b="1" err="1">
                <a:solidFill>
                  <a:srgbClr val="C00000"/>
                </a:solidFill>
                <a:latin typeface="Arial" panose="020B0604020202020204" pitchFamily="34" charset="0"/>
                <a:cs typeface="Arial" panose="020B0604020202020204" pitchFamily="34" charset="0"/>
              </a:rPr>
              <a:t>HIỆN</a:t>
            </a:r>
            <a:r>
              <a:rPr lang="en-US" b="1">
                <a:solidFill>
                  <a:srgbClr val="C00000"/>
                </a:solidFill>
                <a:latin typeface="Arial" panose="020B0604020202020204" pitchFamily="34" charset="0"/>
                <a:cs typeface="Arial" panose="020B0604020202020204" pitchFamily="34" charset="0"/>
              </a:rPr>
              <a:t>        BẦU CỬ TẠI HỘI NGHỊ</a:t>
            </a:r>
            <a:endParaRPr lang="en-US" b="1" dirty="0">
              <a:solidFill>
                <a:srgbClr val="C00000"/>
              </a:solidFill>
              <a:latin typeface="Arial" panose="020B0604020202020204" pitchFamily="34" charset="0"/>
              <a:cs typeface="Arial" panose="020B0604020202020204" pitchFamily="34" charset="0"/>
            </a:endParaRPr>
          </a:p>
        </p:txBody>
      </p:sp>
      <p:sp>
        <p:nvSpPr>
          <p:cNvPr id="6" name="Rounded Rectangle 5"/>
          <p:cNvSpPr/>
          <p:nvPr/>
        </p:nvSpPr>
        <p:spPr>
          <a:xfrm>
            <a:off x="4433888" y="1577988"/>
            <a:ext cx="7064375" cy="630237"/>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Bầu</a:t>
            </a:r>
            <a:r>
              <a:rPr lang="en-US" dirty="0">
                <a:solidFill>
                  <a:schemeClr val="tx1"/>
                </a:solidFill>
                <a:latin typeface="Arial" panose="020B0604020202020204" pitchFamily="34" charset="0"/>
                <a:cs typeface="Arial" panose="020B0604020202020204" pitchFamily="34" charset="0"/>
              </a:rPr>
              <a:t> ban </a:t>
            </a:r>
            <a:r>
              <a:rPr lang="en-US" dirty="0" err="1">
                <a:solidFill>
                  <a:schemeClr val="tx1"/>
                </a:solidFill>
                <a:latin typeface="Arial" panose="020B0604020202020204" pitchFamily="34" charset="0"/>
                <a:cs typeface="Arial" panose="020B0604020202020204" pitchFamily="34" charset="0"/>
              </a:rPr>
              <a:t>thường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vụ</a:t>
            </a:r>
            <a:r>
              <a:rPr lang="en-US"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nếu</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trong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ủy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viên</a:t>
            </a:r>
            <a:r>
              <a:rPr lang="en-US" dirty="0">
                <a:solidFill>
                  <a:schemeClr val="tx1"/>
                </a:solidFill>
                <a:latin typeface="Arial" panose="020B0604020202020204" pitchFamily="34" charset="0"/>
                <a:cs typeface="Arial" panose="020B0604020202020204" pitchFamily="34" charset="0"/>
              </a:rPr>
              <a:t> ban </a:t>
            </a:r>
            <a:r>
              <a:rPr lang="en-US" dirty="0" err="1">
                <a:solidFill>
                  <a:schemeClr val="tx1"/>
                </a:solidFill>
                <a:latin typeface="Arial" panose="020B0604020202020204" pitchFamily="34" charset="0"/>
                <a:cs typeface="Arial" panose="020B0604020202020204" pitchFamily="34" charset="0"/>
              </a:rPr>
              <a:t>chấp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hành</a:t>
            </a:r>
            <a:endParaRPr lang="en-US"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4433887" y="2433650"/>
            <a:ext cx="7064375" cy="1081438"/>
          </a:xfrm>
          <a:prstGeom prst="round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Bầu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tịch</a:t>
            </a:r>
            <a:r>
              <a:rPr lang="en-US">
                <a:solidFill>
                  <a:schemeClr val="tx1"/>
                </a:solidFill>
                <a:latin typeface="Arial" panose="020B0604020202020204" pitchFamily="34" charset="0"/>
                <a:cs typeface="Arial" panose="020B0604020202020204" pitchFamily="34" charset="0"/>
              </a:rPr>
              <a:t>, phó </a:t>
            </a:r>
            <a:r>
              <a:rPr lang="en-US" dirty="0" err="1">
                <a:solidFill>
                  <a:schemeClr val="tx1"/>
                </a:solidFill>
                <a:latin typeface="Arial" panose="020B0604020202020204" pitchFamily="34" charset="0"/>
                <a:cs typeface="Arial" panose="020B0604020202020204" pitchFamily="34" charset="0"/>
              </a:rPr>
              <a:t>chủ</a:t>
            </a:r>
            <a:r>
              <a:rPr lang="en-US" dirty="0">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tịch</a:t>
            </a:r>
            <a:r>
              <a:rPr lang="en-US">
                <a:solidFill>
                  <a:schemeClr val="tx1"/>
                </a:solidFill>
                <a:latin typeface="Arial" panose="020B0604020202020204" pitchFamily="34" charset="0"/>
                <a:cs typeface="Arial" panose="020B0604020202020204" pitchFamily="34" charset="0"/>
              </a:rPr>
              <a:t> trong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ủy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viên</a:t>
            </a:r>
            <a:r>
              <a:rPr lang="en-US" dirty="0">
                <a:solidFill>
                  <a:schemeClr val="tx1"/>
                </a:solidFill>
                <a:latin typeface="Arial" panose="020B0604020202020204" pitchFamily="34" charset="0"/>
                <a:cs typeface="Arial" panose="020B0604020202020204" pitchFamily="34" charset="0"/>
              </a:rPr>
              <a:t> ban </a:t>
            </a:r>
            <a:r>
              <a:rPr lang="en-US" err="1">
                <a:solidFill>
                  <a:schemeClr val="tx1"/>
                </a:solidFill>
                <a:latin typeface="Arial" panose="020B0604020202020204" pitchFamily="34" charset="0"/>
                <a:cs typeface="Arial" panose="020B0604020202020204" pitchFamily="34" charset="0"/>
              </a:rPr>
              <a:t>thường</a:t>
            </a:r>
            <a:r>
              <a:rPr lang="en-US">
                <a:solidFill>
                  <a:schemeClr val="tx1"/>
                </a:solidFill>
                <a:latin typeface="Arial" panose="020B0604020202020204" pitchFamily="34" charset="0"/>
                <a:cs typeface="Arial" panose="020B0604020202020204" pitchFamily="34" charset="0"/>
              </a:rPr>
              <a:t> vụ. CĐCS không có BTV thì bầu trong số UV BCH </a:t>
            </a:r>
          </a:p>
          <a:p>
            <a:pPr eaLnBrk="1" fontAlgn="auto" hangingPunct="1">
              <a:spcBef>
                <a:spcPts val="0"/>
              </a:spcBef>
              <a:spcAft>
                <a:spcPts val="0"/>
              </a:spcAft>
              <a:defRPr/>
            </a:pPr>
            <a:r>
              <a:rPr lang="en-US" u="sng">
                <a:solidFill>
                  <a:srgbClr val="FF0000"/>
                </a:solidFill>
                <a:latin typeface="Arial" panose="020B0604020202020204" pitchFamily="34" charset="0"/>
                <a:cs typeface="Arial" panose="020B0604020202020204" pitchFamily="34" charset="0"/>
              </a:rPr>
              <a:t>Lưu ý:</a:t>
            </a:r>
            <a:r>
              <a:rPr lang="en-US">
                <a:solidFill>
                  <a:schemeClr val="tx1"/>
                </a:solidFill>
                <a:latin typeface="Arial" panose="020B0604020202020204" pitchFamily="34" charset="0"/>
                <a:cs typeface="Arial" panose="020B0604020202020204" pitchFamily="34" charset="0"/>
              </a:rPr>
              <a:t> </a:t>
            </a:r>
            <a:r>
              <a:rPr lang="en-US">
                <a:solidFill>
                  <a:srgbClr val="FF0000"/>
                </a:solidFill>
                <a:latin typeface="Arial" panose="020B0604020202020204" pitchFamily="34" charset="0"/>
                <a:cs typeface="Arial" panose="020B0604020202020204" pitchFamily="34" charset="0"/>
              </a:rPr>
              <a:t>Không </a:t>
            </a:r>
            <a:r>
              <a:rPr lang="en-US" dirty="0" err="1">
                <a:solidFill>
                  <a:srgbClr val="FF0000"/>
                </a:solidFill>
                <a:latin typeface="Arial" panose="020B0604020202020204" pitchFamily="34" charset="0"/>
                <a:cs typeface="Arial" panose="020B0604020202020204" pitchFamily="34" charset="0"/>
              </a:rPr>
              <a:t>bầu</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đồng</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thời</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chức</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danh</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chủ</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tịch</a:t>
            </a:r>
            <a:r>
              <a:rPr lang="en-US" dirty="0">
                <a:solidFill>
                  <a:srgbClr val="FF0000"/>
                </a:solidFill>
                <a:latin typeface="Arial" panose="020B0604020202020204" pitchFamily="34" charset="0"/>
                <a:cs typeface="Arial" panose="020B0604020202020204" pitchFamily="34" charset="0"/>
              </a:rPr>
              <a:t> </a:t>
            </a:r>
            <a:r>
              <a:rPr lang="en-US" err="1">
                <a:solidFill>
                  <a:srgbClr val="FF0000"/>
                </a:solidFill>
                <a:latin typeface="Arial" panose="020B0604020202020204" pitchFamily="34" charset="0"/>
                <a:cs typeface="Arial" panose="020B0604020202020204" pitchFamily="34" charset="0"/>
              </a:rPr>
              <a:t>và</a:t>
            </a:r>
            <a:r>
              <a:rPr lang="en-US">
                <a:solidFill>
                  <a:srgbClr val="FF0000"/>
                </a:solidFill>
                <a:latin typeface="Arial" panose="020B0604020202020204" pitchFamily="34" charset="0"/>
                <a:cs typeface="Arial" panose="020B0604020202020204" pitchFamily="34" charset="0"/>
              </a:rPr>
              <a:t> phó </a:t>
            </a:r>
            <a:r>
              <a:rPr lang="en-US" dirty="0" err="1">
                <a:solidFill>
                  <a:srgbClr val="FF0000"/>
                </a:solidFill>
                <a:latin typeface="Arial" panose="020B0604020202020204" pitchFamily="34" charset="0"/>
                <a:cs typeface="Arial" panose="020B0604020202020204" pitchFamily="34" charset="0"/>
              </a:rPr>
              <a:t>chủ</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tịch</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trong</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cùng</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một</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phiếu</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bầu</a:t>
            </a:r>
            <a:endParaRPr lang="en-US" dirty="0">
              <a:solidFill>
                <a:srgbClr val="FF0000"/>
              </a:solidFill>
              <a:latin typeface="Arial" panose="020B0604020202020204" pitchFamily="34" charset="0"/>
              <a:cs typeface="Arial" panose="020B0604020202020204" pitchFamily="34" charset="0"/>
            </a:endParaRPr>
          </a:p>
        </p:txBody>
      </p:sp>
      <p:sp>
        <p:nvSpPr>
          <p:cNvPr id="9" name="Rounded Rectangle 8"/>
          <p:cNvSpPr/>
          <p:nvPr/>
        </p:nvSpPr>
        <p:spPr>
          <a:xfrm>
            <a:off x="4433886" y="3669468"/>
            <a:ext cx="7064375" cy="549724"/>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Bầu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ủy</a:t>
            </a:r>
            <a:r>
              <a:rPr lang="en-US" dirty="0">
                <a:solidFill>
                  <a:schemeClr val="tx1"/>
                </a:solidFill>
                <a:latin typeface="Arial" panose="020B0604020202020204" pitchFamily="34" charset="0"/>
                <a:cs typeface="Arial" panose="020B0604020202020204" pitchFamily="34" charset="0"/>
              </a:rPr>
              <a:t> ban </a:t>
            </a:r>
            <a:r>
              <a:rPr lang="en-US" dirty="0" err="1">
                <a:solidFill>
                  <a:schemeClr val="tx1"/>
                </a:solidFill>
                <a:latin typeface="Arial" panose="020B0604020202020204" pitchFamily="34" charset="0"/>
                <a:cs typeface="Arial" panose="020B0604020202020204" pitchFamily="34" charset="0"/>
              </a:rPr>
              <a:t>kiểm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công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đoàn</a:t>
            </a:r>
            <a:r>
              <a:rPr lang="en-US"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nếu</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a:t>
            </a:r>
          </a:p>
        </p:txBody>
      </p:sp>
      <p:sp>
        <p:nvSpPr>
          <p:cNvPr id="10" name="Rounded Rectangle 9"/>
          <p:cNvSpPr/>
          <p:nvPr/>
        </p:nvSpPr>
        <p:spPr>
          <a:xfrm>
            <a:off x="4433888" y="4449486"/>
            <a:ext cx="7064375" cy="1333789"/>
          </a:xfrm>
          <a:prstGeom prst="round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Bầu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nhiệm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ủy</a:t>
            </a:r>
            <a:r>
              <a:rPr lang="en-US" dirty="0">
                <a:solidFill>
                  <a:schemeClr val="tx1"/>
                </a:solidFill>
                <a:latin typeface="Arial" panose="020B0604020202020204" pitchFamily="34" charset="0"/>
                <a:cs typeface="Arial" panose="020B0604020202020204" pitchFamily="34" charset="0"/>
              </a:rPr>
              <a:t> ban </a:t>
            </a:r>
            <a:r>
              <a:rPr lang="en-US" dirty="0" err="1">
                <a:solidFill>
                  <a:schemeClr val="tx1"/>
                </a:solidFill>
                <a:latin typeface="Arial" panose="020B0604020202020204" pitchFamily="34" charset="0"/>
                <a:cs typeface="Arial" panose="020B0604020202020204" pitchFamily="34" charset="0"/>
              </a:rPr>
              <a:t>kiểm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tra</a:t>
            </a:r>
            <a:r>
              <a:rPr lang="en-US"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nếu</a:t>
            </a:r>
            <a:r>
              <a:rPr lang="en-US" i="1" dirty="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trong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các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ủy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viên</a:t>
            </a:r>
            <a:r>
              <a:rPr lang="en-US" dirty="0">
                <a:solidFill>
                  <a:schemeClr val="tx1"/>
                </a:solidFill>
                <a:latin typeface="Arial" panose="020B0604020202020204" pitchFamily="34" charset="0"/>
                <a:cs typeface="Arial" panose="020B0604020202020204" pitchFamily="34" charset="0"/>
              </a:rPr>
              <a:t> </a:t>
            </a:r>
          </a:p>
          <a:p>
            <a:pPr eaLnBrk="1" fontAlgn="auto" hangingPunct="1">
              <a:spcBef>
                <a:spcPts val="0"/>
              </a:spcBef>
              <a:spcAft>
                <a:spcPts val="0"/>
              </a:spcAft>
              <a:defRPr/>
            </a:pPr>
            <a:r>
              <a:rPr lang="en-US" dirty="0" err="1">
                <a:solidFill>
                  <a:schemeClr val="tx1"/>
                </a:solidFill>
                <a:latin typeface="Arial" panose="020B0604020202020204" pitchFamily="34" charset="0"/>
                <a:cs typeface="Arial" panose="020B0604020202020204" pitchFamily="34" charset="0"/>
              </a:rPr>
              <a:t>ủy</a:t>
            </a:r>
            <a:r>
              <a:rPr lang="en-US" dirty="0">
                <a:solidFill>
                  <a:schemeClr val="tx1"/>
                </a:solidFill>
                <a:latin typeface="Arial" panose="020B0604020202020204" pitchFamily="34" charset="0"/>
                <a:cs typeface="Arial" panose="020B0604020202020204" pitchFamily="34" charset="0"/>
              </a:rPr>
              <a:t> ban </a:t>
            </a:r>
            <a:r>
              <a:rPr lang="en-US" dirty="0" err="1">
                <a:solidFill>
                  <a:schemeClr val="tx1"/>
                </a:solidFill>
                <a:latin typeface="Arial" panose="020B0604020202020204" pitchFamily="34" charset="0"/>
                <a:cs typeface="Arial" panose="020B0604020202020204" pitchFamily="34" charset="0"/>
              </a:rPr>
              <a:t>kiểm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mới</a:t>
            </a:r>
            <a:r>
              <a:rPr lang="en-US" dirty="0">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được</a:t>
            </a:r>
            <a:r>
              <a:rPr lang="en-US">
                <a:solidFill>
                  <a:schemeClr val="tx1"/>
                </a:solidFill>
                <a:latin typeface="Arial" panose="020B0604020202020204" pitchFamily="34" charset="0"/>
                <a:cs typeface="Arial" panose="020B0604020202020204" pitchFamily="34" charset="0"/>
              </a:rPr>
              <a:t> bầu</a:t>
            </a:r>
          </a:p>
          <a:p>
            <a:pPr>
              <a:defRPr/>
            </a:pPr>
            <a:r>
              <a:rPr lang="en-US" i="1" u="sng">
                <a:solidFill>
                  <a:srgbClr val="FF0000"/>
                </a:solidFill>
                <a:latin typeface="Arial" panose="020B0604020202020204" pitchFamily="34" charset="0"/>
                <a:cs typeface="Arial" panose="020B0604020202020204" pitchFamily="34" charset="0"/>
              </a:rPr>
              <a:t>Lưu ý: </a:t>
            </a:r>
            <a:r>
              <a:rPr lang="en-US" i="1">
                <a:solidFill>
                  <a:srgbClr val="FF0000"/>
                </a:solidFill>
                <a:latin typeface="Arial" panose="020B0604020202020204" pitchFamily="34" charset="0"/>
                <a:cs typeface="Arial" panose="020B0604020202020204" pitchFamily="34" charset="0"/>
              </a:rPr>
              <a:t>không bầu Phó CN UBKT tại HN BCH lần 1 </a:t>
            </a:r>
          </a:p>
          <a:p>
            <a:pPr>
              <a:defRPr/>
            </a:pPr>
            <a:r>
              <a:rPr lang="en-US" i="1">
                <a:solidFill>
                  <a:srgbClr val="FF0000"/>
                </a:solidFill>
                <a:latin typeface="Arial" panose="020B0604020202020204" pitchFamily="34" charset="0"/>
                <a:cs typeface="Arial" panose="020B0604020202020204" pitchFamily="34" charset="0"/>
              </a:rPr>
              <a:t>mà do hội nghị UBKT bầu trong số ủy viên UBKT</a:t>
            </a:r>
          </a:p>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cxnSp>
        <p:nvCxnSpPr>
          <p:cNvPr id="14" name="Elbow Connector 13"/>
          <p:cNvCxnSpPr/>
          <p:nvPr/>
        </p:nvCxnSpPr>
        <p:spPr>
          <a:xfrm rot="10800000" flipH="1" flipV="1">
            <a:off x="381000" y="2009775"/>
            <a:ext cx="461963" cy="833438"/>
          </a:xfrm>
          <a:prstGeom prst="bentConnector3">
            <a:avLst>
              <a:gd name="adj1" fmla="val -4947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flipH="1" flipV="1">
            <a:off x="381000" y="1993900"/>
            <a:ext cx="461963" cy="1668463"/>
          </a:xfrm>
          <a:prstGeom prst="bentConnector3">
            <a:avLst>
              <a:gd name="adj1" fmla="val -4947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 idx="3"/>
          </p:cNvCxnSpPr>
          <p:nvPr/>
        </p:nvCxnSpPr>
        <p:spPr>
          <a:xfrm flipV="1">
            <a:off x="2989777" y="2006922"/>
            <a:ext cx="1444109" cy="1508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 idx="3"/>
          </p:cNvCxnSpPr>
          <p:nvPr/>
        </p:nvCxnSpPr>
        <p:spPr>
          <a:xfrm flipV="1">
            <a:off x="2989777" y="3125006"/>
            <a:ext cx="1444109" cy="3900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5" idx="3"/>
            <a:endCxn id="9" idx="1"/>
          </p:cNvCxnSpPr>
          <p:nvPr/>
        </p:nvCxnSpPr>
        <p:spPr>
          <a:xfrm>
            <a:off x="2989777" y="3515088"/>
            <a:ext cx="1444109" cy="429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5" idx="3"/>
            <a:endCxn id="10" idx="1"/>
          </p:cNvCxnSpPr>
          <p:nvPr/>
        </p:nvCxnSpPr>
        <p:spPr>
          <a:xfrm>
            <a:off x="2989777" y="3515088"/>
            <a:ext cx="1444111" cy="1601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27DCE07-5BC5-41E7-A47A-AD79D0EC44C9}"/>
              </a:ext>
            </a:extLst>
          </p:cNvPr>
          <p:cNvGrpSpPr/>
          <p:nvPr/>
        </p:nvGrpSpPr>
        <p:grpSpPr>
          <a:xfrm>
            <a:off x="1885010" y="380502"/>
            <a:ext cx="1126772" cy="769441"/>
            <a:chOff x="4641958" y="2205124"/>
            <a:chExt cx="1126772" cy="769441"/>
          </a:xfrm>
        </p:grpSpPr>
        <p:sp>
          <p:nvSpPr>
            <p:cNvPr id="17" name="TextBox 16">
              <a:extLst>
                <a:ext uri="{FF2B5EF4-FFF2-40B4-BE49-F238E27FC236}">
                  <a16:creationId xmlns:a16="http://schemas.microsoft.com/office/drawing/2014/main" id="{7AFC4E7F-BCBA-4A0A-BC60-D397B65DCAFF}"/>
                </a:ext>
              </a:extLst>
            </p:cNvPr>
            <p:cNvSpPr txBox="1"/>
            <p:nvPr/>
          </p:nvSpPr>
          <p:spPr>
            <a:xfrm>
              <a:off x="4641958" y="2205124"/>
              <a:ext cx="1126772" cy="769441"/>
            </a:xfrm>
            <a:prstGeom prst="rect">
              <a:avLst/>
            </a:prstGeom>
            <a:noFill/>
          </p:spPr>
          <p:txBody>
            <a:bodyPr wrap="square" rtlCol="0">
              <a:spAutoFit/>
            </a:bodyPr>
            <a:lstStyle/>
            <a:p>
              <a:pPr algn="ctr"/>
              <a:r>
                <a:rPr lang="en-US" sz="4400">
                  <a:solidFill>
                    <a:srgbClr val="0070C0"/>
                  </a:solidFill>
                  <a:latin typeface="#9Slide03 Bebas Neue Bold" panose="020B0606020202050201" pitchFamily="34" charset="-93"/>
                </a:rPr>
                <a:t>iv</a:t>
              </a:r>
              <a:endParaRPr lang="en-US" sz="4400" dirty="0">
                <a:solidFill>
                  <a:srgbClr val="0070C0"/>
                </a:solidFill>
                <a:latin typeface="#9Slide03 Bebas Neue Bold" panose="020B0606020202050201" pitchFamily="34" charset="-93"/>
              </a:endParaRPr>
            </a:p>
          </p:txBody>
        </p:sp>
        <p:sp>
          <p:nvSpPr>
            <p:cNvPr id="18" name="Oval 17">
              <a:extLst>
                <a:ext uri="{FF2B5EF4-FFF2-40B4-BE49-F238E27FC236}">
                  <a16:creationId xmlns:a16="http://schemas.microsoft.com/office/drawing/2014/main" id="{6FAAED11-C79F-4D21-861B-4166A04039B8}"/>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19" name="TextBox 18">
            <a:extLst>
              <a:ext uri="{FF2B5EF4-FFF2-40B4-BE49-F238E27FC236}">
                <a16:creationId xmlns:a16="http://schemas.microsoft.com/office/drawing/2014/main" id="{76FF55AC-C25A-4C26-AE2C-56E58ADFA582}"/>
              </a:ext>
            </a:extLst>
          </p:cNvPr>
          <p:cNvSpPr txBox="1"/>
          <p:nvPr/>
        </p:nvSpPr>
        <p:spPr>
          <a:xfrm>
            <a:off x="3137485" y="534389"/>
            <a:ext cx="7935717" cy="461665"/>
          </a:xfrm>
          <a:prstGeom prst="rect">
            <a:avLst/>
          </a:prstGeom>
          <a:noFill/>
        </p:spPr>
        <p:txBody>
          <a:bodyPr wrap="square" rtlCol="0">
            <a:spAutoFit/>
          </a:bodyPr>
          <a:lstStyle/>
          <a:p>
            <a:pPr eaLnBrk="0" hangingPunct="0"/>
            <a:r>
              <a:rPr lang="en-US" sz="2400" b="1">
                <a:solidFill>
                  <a:srgbClr val="0070C0"/>
                </a:solidFill>
                <a:latin typeface="Arial" panose="020B0604020202020204" pitchFamily="34" charset="0"/>
                <a:cs typeface="Arial" panose="020B0604020202020204" pitchFamily="34" charset="0"/>
              </a:rPr>
              <a:t>TỔ CHỨC HỘI NGHỊ BCH LẦN THỨ 1</a:t>
            </a:r>
          </a:p>
        </p:txBody>
      </p:sp>
      <p:grpSp>
        <p:nvGrpSpPr>
          <p:cNvPr id="20" name="Group 19">
            <a:extLst>
              <a:ext uri="{FF2B5EF4-FFF2-40B4-BE49-F238E27FC236}">
                <a16:creationId xmlns:a16="http://schemas.microsoft.com/office/drawing/2014/main" id="{5468681E-1C75-467E-ADDC-B6E6597DB2E6}"/>
              </a:ext>
            </a:extLst>
          </p:cNvPr>
          <p:cNvGrpSpPr/>
          <p:nvPr/>
        </p:nvGrpSpPr>
        <p:grpSpPr>
          <a:xfrm>
            <a:off x="1885010" y="1207388"/>
            <a:ext cx="8857961" cy="146197"/>
            <a:chOff x="1541788" y="1415318"/>
            <a:chExt cx="7957996" cy="146197"/>
          </a:xfrm>
        </p:grpSpPr>
        <p:grpSp>
          <p:nvGrpSpPr>
            <p:cNvPr id="21" name="Group 20">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23" name="Oval 22">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Oval 23">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5" name="Oval 24">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6" name="Oval 25">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7" name="Oval 26">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22" name="Straight Connector 21">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2613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82663" y="2530430"/>
            <a:ext cx="2007114" cy="1826816"/>
          </a:xfrm>
          <a:prstGeom prst="round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b="1">
                <a:solidFill>
                  <a:srgbClr val="C00000"/>
                </a:solidFill>
                <a:latin typeface="Arial" panose="020B0604020202020204" pitchFamily="34" charset="0"/>
                <a:cs typeface="Arial" panose="020B0604020202020204" pitchFamily="34" charset="0"/>
              </a:rPr>
              <a:t>3. CÔNG NHẬN KẾT QUẢ </a:t>
            </a:r>
            <a:r>
              <a:rPr lang="en-US" b="1" dirty="0" err="1">
                <a:solidFill>
                  <a:srgbClr val="C00000"/>
                </a:solidFill>
                <a:latin typeface="Arial" panose="020B0604020202020204" pitchFamily="34" charset="0"/>
                <a:cs typeface="Arial" panose="020B0604020202020204" pitchFamily="34" charset="0"/>
              </a:rPr>
              <a:t>BẦU</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CỬ</a:t>
            </a:r>
            <a:endParaRPr lang="en-US" b="1" dirty="0">
              <a:solidFill>
                <a:srgbClr val="C00000"/>
              </a:solidFill>
              <a:latin typeface="Arial" panose="020B0604020202020204" pitchFamily="34" charset="0"/>
              <a:cs typeface="Arial" panose="020B0604020202020204" pitchFamily="34" charset="0"/>
            </a:endParaRPr>
          </a:p>
        </p:txBody>
      </p:sp>
      <p:sp>
        <p:nvSpPr>
          <p:cNvPr id="6" name="Rounded Rectangle 5"/>
          <p:cNvSpPr/>
          <p:nvPr/>
        </p:nvSpPr>
        <p:spPr>
          <a:xfrm>
            <a:off x="4433888" y="1506738"/>
            <a:ext cx="7064375" cy="630237"/>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eaLnBrk="1" fontAlgn="auto" hangingPunct="1">
              <a:spcBef>
                <a:spcPts val="0"/>
              </a:spcBef>
              <a:spcAft>
                <a:spcPts val="0"/>
              </a:spcAft>
              <a:defRPr/>
            </a:pPr>
            <a:r>
              <a:rPr lang="en-US">
                <a:solidFill>
                  <a:schemeClr val="tx1"/>
                </a:solidFill>
                <a:latin typeface="Arial" panose="020B0604020202020204" pitchFamily="34" charset="0"/>
                <a:cs typeface="Arial" panose="020B0604020202020204" pitchFamily="34" charset="0"/>
              </a:rPr>
              <a:t>Chậm nhất 10 ngày làm việc sau khi tiến hành bầu cử, BTV/BCH phải báo cáo công đoàn cấp trên trực tiếp để xem xét, công nhận</a:t>
            </a:r>
            <a:endParaRPr lang="en-US"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4433887" y="2362400"/>
            <a:ext cx="7064375" cy="1525588"/>
          </a:xfrm>
          <a:prstGeom prst="round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eaLnBrk="1" fontAlgn="auto" hangingPunct="1">
              <a:spcBef>
                <a:spcPts val="0"/>
              </a:spcBef>
              <a:spcAft>
                <a:spcPts val="0"/>
              </a:spcAft>
              <a:defRPr/>
            </a:pPr>
            <a:r>
              <a:rPr lang="en-US">
                <a:solidFill>
                  <a:schemeClr val="tx1"/>
                </a:solidFill>
                <a:latin typeface="Arial" panose="020B0604020202020204" pitchFamily="34" charset="0"/>
                <a:cs typeface="Arial" panose="020B0604020202020204" pitchFamily="34" charset="0"/>
              </a:rPr>
              <a:t>Hồ sơ gồm:</a:t>
            </a:r>
          </a:p>
          <a:p>
            <a:pPr marL="285750" indent="-285750" eaLnBrk="1" fontAlgn="auto" hangingPunct="1">
              <a:spcBef>
                <a:spcPts val="0"/>
              </a:spcBef>
              <a:spcAft>
                <a:spcPts val="0"/>
              </a:spcAft>
              <a:buFontTx/>
              <a:buChar char="-"/>
              <a:defRPr/>
            </a:pPr>
            <a:r>
              <a:rPr lang="en-US">
                <a:solidFill>
                  <a:schemeClr val="tx1"/>
                </a:solidFill>
                <a:latin typeface="Arial" panose="020B0604020202020204" pitchFamily="34" charset="0"/>
                <a:cs typeface="Arial" panose="020B0604020202020204" pitchFamily="34" charset="0"/>
              </a:rPr>
              <a:t>Tờ trình đề nghị công nhận BCH</a:t>
            </a:r>
          </a:p>
          <a:p>
            <a:pPr marL="285750" indent="-285750" eaLnBrk="1" fontAlgn="auto" hangingPunct="1">
              <a:spcBef>
                <a:spcPts val="0"/>
              </a:spcBef>
              <a:spcAft>
                <a:spcPts val="0"/>
              </a:spcAft>
              <a:buFontTx/>
              <a:buChar char="-"/>
              <a:defRPr/>
            </a:pPr>
            <a:r>
              <a:rPr lang="en-US">
                <a:solidFill>
                  <a:schemeClr val="tx1"/>
                </a:solidFill>
                <a:latin typeface="Arial" panose="020B0604020202020204" pitchFamily="34" charset="0"/>
                <a:cs typeface="Arial" panose="020B0604020202020204" pitchFamily="34" charset="0"/>
              </a:rPr>
              <a:t>Biên bản kiểm phiếu</a:t>
            </a:r>
          </a:p>
          <a:p>
            <a:pPr marL="285750" indent="-285750" eaLnBrk="1" fontAlgn="auto" hangingPunct="1">
              <a:spcBef>
                <a:spcPts val="0"/>
              </a:spcBef>
              <a:spcAft>
                <a:spcPts val="0"/>
              </a:spcAft>
              <a:buFontTx/>
              <a:buChar char="-"/>
              <a:defRPr/>
            </a:pPr>
            <a:r>
              <a:rPr lang="en-US">
                <a:solidFill>
                  <a:schemeClr val="tx1"/>
                </a:solidFill>
                <a:latin typeface="Arial" panose="020B0604020202020204" pitchFamily="34" charset="0"/>
                <a:cs typeface="Arial" panose="020B0604020202020204" pitchFamily="34" charset="0"/>
              </a:rPr>
              <a:t>Danh sách trích ngang nhân sự đề nghị công nhận</a:t>
            </a:r>
          </a:p>
          <a:p>
            <a:pPr marL="285750" indent="-285750" eaLnBrk="1" fontAlgn="auto" hangingPunct="1">
              <a:spcBef>
                <a:spcPts val="0"/>
              </a:spcBef>
              <a:spcAft>
                <a:spcPts val="0"/>
              </a:spcAft>
              <a:buFontTx/>
              <a:buChar char="-"/>
              <a:defRPr/>
            </a:pPr>
            <a:r>
              <a:rPr lang="en-US">
                <a:solidFill>
                  <a:schemeClr val="tx1"/>
                </a:solidFill>
                <a:latin typeface="Arial" panose="020B0604020202020204" pitchFamily="34" charset="0"/>
                <a:cs typeface="Arial" panose="020B0604020202020204" pitchFamily="34" charset="0"/>
              </a:rPr>
              <a:t>Nghị quyết ĐH; nghị quyết HN BCH</a:t>
            </a:r>
            <a:endParaRPr lang="en-US" dirty="0">
              <a:solidFill>
                <a:srgbClr val="FF0000"/>
              </a:solidFill>
              <a:latin typeface="Arial" panose="020B0604020202020204" pitchFamily="34" charset="0"/>
              <a:cs typeface="Arial" panose="020B0604020202020204" pitchFamily="34" charset="0"/>
            </a:endParaRPr>
          </a:p>
        </p:txBody>
      </p:sp>
      <p:sp>
        <p:nvSpPr>
          <p:cNvPr id="10" name="Rounded Rectangle 9"/>
          <p:cNvSpPr/>
          <p:nvPr/>
        </p:nvSpPr>
        <p:spPr>
          <a:xfrm>
            <a:off x="4433888" y="4081353"/>
            <a:ext cx="7064375" cy="1333789"/>
          </a:xfrm>
          <a:prstGeom prst="round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eaLnBrk="1" fontAlgn="auto" hangingPunct="1">
              <a:spcBef>
                <a:spcPts val="0"/>
              </a:spcBef>
              <a:spcAft>
                <a:spcPts val="0"/>
              </a:spcAft>
              <a:defRPr/>
            </a:pPr>
            <a:r>
              <a:rPr lang="en-US">
                <a:solidFill>
                  <a:schemeClr val="tx1"/>
                </a:solidFill>
                <a:latin typeface="Arial" panose="020B0604020202020204" pitchFamily="34" charset="0"/>
                <a:cs typeface="Arial" panose="020B0604020202020204" pitchFamily="34" charset="0"/>
              </a:rPr>
              <a:t>Trong thời hạn 15 ngày làm việc kể từ khi nhận được hồ sơ, CĐ cấp trên có trách nhiệm xem xét, ra QĐ công nhận</a:t>
            </a:r>
            <a:endParaRPr lang="en-US" i="1">
              <a:solidFill>
                <a:srgbClr val="FF0000"/>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cxnSp>
        <p:nvCxnSpPr>
          <p:cNvPr id="14" name="Elbow Connector 13"/>
          <p:cNvCxnSpPr/>
          <p:nvPr/>
        </p:nvCxnSpPr>
        <p:spPr>
          <a:xfrm rot="10800000" flipH="1" flipV="1">
            <a:off x="381000" y="2009775"/>
            <a:ext cx="461963" cy="833438"/>
          </a:xfrm>
          <a:prstGeom prst="bentConnector3">
            <a:avLst>
              <a:gd name="adj1" fmla="val -4947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flipH="1" flipV="1">
            <a:off x="381000" y="1993900"/>
            <a:ext cx="461963" cy="1668463"/>
          </a:xfrm>
          <a:prstGeom prst="bentConnector3">
            <a:avLst>
              <a:gd name="adj1" fmla="val -4947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 idx="3"/>
          </p:cNvCxnSpPr>
          <p:nvPr/>
        </p:nvCxnSpPr>
        <p:spPr>
          <a:xfrm flipV="1">
            <a:off x="2989777" y="1935672"/>
            <a:ext cx="1444109" cy="1508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 idx="3"/>
          </p:cNvCxnSpPr>
          <p:nvPr/>
        </p:nvCxnSpPr>
        <p:spPr>
          <a:xfrm flipV="1">
            <a:off x="2989777" y="3053756"/>
            <a:ext cx="1444109" cy="3900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5" idx="3"/>
            <a:endCxn id="10" idx="1"/>
          </p:cNvCxnSpPr>
          <p:nvPr/>
        </p:nvCxnSpPr>
        <p:spPr>
          <a:xfrm>
            <a:off x="2989777" y="3443838"/>
            <a:ext cx="1444111" cy="13044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27DCE07-5BC5-41E7-A47A-AD79D0EC44C9}"/>
              </a:ext>
            </a:extLst>
          </p:cNvPr>
          <p:cNvGrpSpPr/>
          <p:nvPr/>
        </p:nvGrpSpPr>
        <p:grpSpPr>
          <a:xfrm>
            <a:off x="1803585" y="323057"/>
            <a:ext cx="1126772" cy="769441"/>
            <a:chOff x="4641958" y="2205124"/>
            <a:chExt cx="1126772" cy="769441"/>
          </a:xfrm>
        </p:grpSpPr>
        <p:sp>
          <p:nvSpPr>
            <p:cNvPr id="13" name="TextBox 12">
              <a:extLst>
                <a:ext uri="{FF2B5EF4-FFF2-40B4-BE49-F238E27FC236}">
                  <a16:creationId xmlns:a16="http://schemas.microsoft.com/office/drawing/2014/main" id="{7AFC4E7F-BCBA-4A0A-BC60-D397B65DCAFF}"/>
                </a:ext>
              </a:extLst>
            </p:cNvPr>
            <p:cNvSpPr txBox="1"/>
            <p:nvPr/>
          </p:nvSpPr>
          <p:spPr>
            <a:xfrm>
              <a:off x="4641958" y="2205124"/>
              <a:ext cx="1126772" cy="769441"/>
            </a:xfrm>
            <a:prstGeom prst="rect">
              <a:avLst/>
            </a:prstGeom>
            <a:noFill/>
          </p:spPr>
          <p:txBody>
            <a:bodyPr wrap="square" rtlCol="0">
              <a:spAutoFit/>
            </a:bodyPr>
            <a:lstStyle/>
            <a:p>
              <a:pPr algn="ctr"/>
              <a:r>
                <a:rPr lang="en-US" sz="4400">
                  <a:solidFill>
                    <a:srgbClr val="0070C0"/>
                  </a:solidFill>
                  <a:latin typeface="#9Slide03 Bebas Neue Bold" panose="020B0606020202050201" pitchFamily="34" charset="-93"/>
                </a:rPr>
                <a:t>iv</a:t>
              </a:r>
              <a:endParaRPr lang="en-US" sz="4400" dirty="0">
                <a:solidFill>
                  <a:srgbClr val="0070C0"/>
                </a:solidFill>
                <a:latin typeface="#9Slide03 Bebas Neue Bold" panose="020B0606020202050201" pitchFamily="34" charset="-93"/>
              </a:endParaRPr>
            </a:p>
          </p:txBody>
        </p:sp>
        <p:sp>
          <p:nvSpPr>
            <p:cNvPr id="16" name="Oval 15">
              <a:extLst>
                <a:ext uri="{FF2B5EF4-FFF2-40B4-BE49-F238E27FC236}">
                  <a16:creationId xmlns:a16="http://schemas.microsoft.com/office/drawing/2014/main" id="{6FAAED11-C79F-4D21-861B-4166A04039B8}"/>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17" name="TextBox 16">
            <a:extLst>
              <a:ext uri="{FF2B5EF4-FFF2-40B4-BE49-F238E27FC236}">
                <a16:creationId xmlns:a16="http://schemas.microsoft.com/office/drawing/2014/main" id="{76FF55AC-C25A-4C26-AE2C-56E58ADFA582}"/>
              </a:ext>
            </a:extLst>
          </p:cNvPr>
          <p:cNvSpPr txBox="1"/>
          <p:nvPr/>
        </p:nvSpPr>
        <p:spPr>
          <a:xfrm>
            <a:off x="3056060" y="476944"/>
            <a:ext cx="7935717" cy="461665"/>
          </a:xfrm>
          <a:prstGeom prst="rect">
            <a:avLst/>
          </a:prstGeom>
          <a:noFill/>
        </p:spPr>
        <p:txBody>
          <a:bodyPr wrap="square" rtlCol="0">
            <a:spAutoFit/>
          </a:bodyPr>
          <a:lstStyle/>
          <a:p>
            <a:pPr eaLnBrk="0" hangingPunct="0"/>
            <a:r>
              <a:rPr lang="en-US" sz="2400" b="1">
                <a:solidFill>
                  <a:srgbClr val="0070C0"/>
                </a:solidFill>
                <a:latin typeface="Arial" panose="020B0604020202020204" pitchFamily="34" charset="0"/>
                <a:cs typeface="Arial" panose="020B0604020202020204" pitchFamily="34" charset="0"/>
              </a:rPr>
              <a:t>TỔ CHỨC HỘI NGHỊ BCH LẦN THỨ 1</a:t>
            </a:r>
          </a:p>
        </p:txBody>
      </p:sp>
      <p:grpSp>
        <p:nvGrpSpPr>
          <p:cNvPr id="18" name="Group 17">
            <a:extLst>
              <a:ext uri="{FF2B5EF4-FFF2-40B4-BE49-F238E27FC236}">
                <a16:creationId xmlns:a16="http://schemas.microsoft.com/office/drawing/2014/main" id="{5468681E-1C75-467E-ADDC-B6E6597DB2E6}"/>
              </a:ext>
            </a:extLst>
          </p:cNvPr>
          <p:cNvGrpSpPr/>
          <p:nvPr/>
        </p:nvGrpSpPr>
        <p:grpSpPr>
          <a:xfrm>
            <a:off x="1803585" y="1149943"/>
            <a:ext cx="8857961" cy="146197"/>
            <a:chOff x="1541788" y="1415318"/>
            <a:chExt cx="7957996" cy="146197"/>
          </a:xfrm>
        </p:grpSpPr>
        <p:grpSp>
          <p:nvGrpSpPr>
            <p:cNvPr id="19" name="Group 18">
              <a:extLst>
                <a:ext uri="{FF2B5EF4-FFF2-40B4-BE49-F238E27FC236}">
                  <a16:creationId xmlns:a16="http://schemas.microsoft.com/office/drawing/2014/main" id="{742313BC-624C-4A6D-9797-12B74E71B7A4}"/>
                </a:ext>
              </a:extLst>
            </p:cNvPr>
            <p:cNvGrpSpPr/>
            <p:nvPr/>
          </p:nvGrpSpPr>
          <p:grpSpPr>
            <a:xfrm>
              <a:off x="1541788" y="1415318"/>
              <a:ext cx="1549069" cy="146197"/>
              <a:chOff x="5321466" y="1377400"/>
              <a:chExt cx="1549069" cy="146197"/>
            </a:xfrm>
          </p:grpSpPr>
          <p:sp>
            <p:nvSpPr>
              <p:cNvPr id="21" name="Oval 20">
                <a:extLst>
                  <a:ext uri="{FF2B5EF4-FFF2-40B4-BE49-F238E27FC236}">
                    <a16:creationId xmlns:a16="http://schemas.microsoft.com/office/drawing/2014/main" id="{61E99EE2-E786-472B-BB2A-1ABE4E523DE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2" name="Oval 21">
                <a:extLst>
                  <a:ext uri="{FF2B5EF4-FFF2-40B4-BE49-F238E27FC236}">
                    <a16:creationId xmlns:a16="http://schemas.microsoft.com/office/drawing/2014/main" id="{A5D32E2F-312E-4C5D-8CFC-DEEFB0E8B7CE}"/>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3" name="Oval 22">
                <a:extLst>
                  <a:ext uri="{FF2B5EF4-FFF2-40B4-BE49-F238E27FC236}">
                    <a16:creationId xmlns:a16="http://schemas.microsoft.com/office/drawing/2014/main" id="{F7A1833B-4139-4DD5-86AC-A813706F3D8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Oval 23">
                <a:extLst>
                  <a:ext uri="{FF2B5EF4-FFF2-40B4-BE49-F238E27FC236}">
                    <a16:creationId xmlns:a16="http://schemas.microsoft.com/office/drawing/2014/main" id="{23650DAC-E522-4419-ABA5-F5616863A63A}"/>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5" name="Oval 24">
                <a:extLst>
                  <a:ext uri="{FF2B5EF4-FFF2-40B4-BE49-F238E27FC236}">
                    <a16:creationId xmlns:a16="http://schemas.microsoft.com/office/drawing/2014/main" id="{CCFA86E0-41F4-4A8E-97CF-7B46B8106D42}"/>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20" name="Straight Connector 19">
              <a:extLst>
                <a:ext uri="{FF2B5EF4-FFF2-40B4-BE49-F238E27FC236}">
                  <a16:creationId xmlns:a16="http://schemas.microsoft.com/office/drawing/2014/main" id="{68BF3AE7-804A-472B-AFCB-6B8BC9CD0331}"/>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8343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72818" y="2466110"/>
            <a:ext cx="9839739" cy="1325563"/>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6600" b="1">
                <a:ln w="0"/>
                <a:solidFill>
                  <a:srgbClr val="FF0000"/>
                </a:solidFill>
                <a:effectLst>
                  <a:reflection blurRad="6350" stA="53000" endA="300" endPos="35500" dir="5400000" sy="-90000" algn="bl" rotWithShape="0"/>
                </a:effectLst>
              </a:rPr>
              <a:t>TRÂN TRỌNG CẢM ƠN!</a:t>
            </a:r>
            <a:endParaRPr lang="en-US" sz="6600" b="1"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11588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7A8C793-4B64-4F7C-8906-93184F6A0C65}"/>
              </a:ext>
            </a:extLst>
          </p:cNvPr>
          <p:cNvSpPr txBox="1"/>
          <p:nvPr/>
        </p:nvSpPr>
        <p:spPr>
          <a:xfrm flipH="1">
            <a:off x="1013795" y="1622618"/>
            <a:ext cx="10300446" cy="4462760"/>
          </a:xfrm>
          <a:prstGeom prst="rect">
            <a:avLst/>
          </a:prstGeom>
          <a:noFill/>
        </p:spPr>
        <p:txBody>
          <a:bodyPr wrap="square" rtlCol="0">
            <a:spAutoFit/>
          </a:bodyPr>
          <a:lstStyle/>
          <a:p>
            <a:pPr lvl="0"/>
            <a:r>
              <a:rPr lang="en-US" sz="2200" b="1" dirty="0">
                <a:solidFill>
                  <a:srgbClr val="FF0000"/>
                </a:solidFill>
                <a:latin typeface="Arial" panose="020B0604020202020204" pitchFamily="34" charset="0"/>
                <a:cs typeface="Arial" panose="020B0604020202020204" pitchFamily="34" charset="0"/>
              </a:rPr>
              <a:t>3. </a:t>
            </a:r>
            <a:r>
              <a:rPr lang="en-US" sz="2200" b="1" dirty="0" err="1">
                <a:solidFill>
                  <a:srgbClr val="FF0000"/>
                </a:solidFill>
                <a:latin typeface="Arial" panose="020B0604020202020204" pitchFamily="34" charset="0"/>
                <a:cs typeface="Arial" panose="020B0604020202020204" pitchFamily="34" charset="0"/>
              </a:rPr>
              <a:t>Hình</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thức</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tổ</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chức</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đại</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hội</a:t>
            </a:r>
            <a:endParaRPr lang="en-US" sz="2200" b="1" dirty="0">
              <a:solidFill>
                <a:srgbClr val="FF0000"/>
              </a:solidFill>
              <a:latin typeface="Arial" panose="020B0604020202020204" pitchFamily="34" charset="0"/>
              <a:cs typeface="Arial" panose="020B0604020202020204" pitchFamily="34" charset="0"/>
            </a:endParaRPr>
          </a:p>
          <a:p>
            <a:pPr lvl="0"/>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Đối</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với</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công</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đoàn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cơ</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sở</a:t>
            </a:r>
            <a:r>
              <a:rPr lang="en-US" sz="2200" b="1" dirty="0">
                <a:solidFill>
                  <a:srgbClr val="FF0000"/>
                </a:solidFill>
                <a:latin typeface="Arial" panose="020B0604020202020204" pitchFamily="34" charset="0"/>
                <a:cs typeface="Arial" panose="020B0604020202020204" pitchFamily="34" charset="0"/>
              </a:rPr>
              <a:t>:</a:t>
            </a:r>
          </a:p>
          <a:p>
            <a:pPr lvl="0"/>
            <a:r>
              <a:rPr lang="en-US" sz="2200" dirty="0">
                <a:solidFill>
                  <a:srgbClr val="0070C0"/>
                </a:solidFill>
                <a:latin typeface="Arial" panose="020B0604020202020204" pitchFamily="34" charset="0"/>
                <a:cs typeface="Arial" panose="020B0604020202020204" pitchFamily="34" charset="0"/>
              </a:rPr>
              <a:t>+ CĐCS </a:t>
            </a:r>
            <a:r>
              <a:rPr lang="en-US" sz="2200" dirty="0" err="1">
                <a:solidFill>
                  <a:srgbClr val="0070C0"/>
                </a:solidFill>
                <a:latin typeface="Arial" panose="020B0604020202020204" pitchFamily="34" charset="0"/>
                <a:cs typeface="Arial" panose="020B0604020202020204" pitchFamily="34" charset="0"/>
              </a:rPr>
              <a:t>dưới</a:t>
            </a:r>
            <a:r>
              <a:rPr lang="en-US" sz="2200" dirty="0">
                <a:solidFill>
                  <a:srgbClr val="0070C0"/>
                </a:solidFill>
                <a:latin typeface="Arial" panose="020B0604020202020204" pitchFamily="34" charset="0"/>
                <a:cs typeface="Arial" panose="020B0604020202020204" pitchFamily="34" charset="0"/>
              </a:rPr>
              <a:t> 200 </a:t>
            </a:r>
            <a:r>
              <a:rPr lang="en-US" sz="2200" dirty="0" err="1">
                <a:solidFill>
                  <a:srgbClr val="0070C0"/>
                </a:solidFill>
                <a:latin typeface="Arial" panose="020B0604020202020204" pitchFamily="34" charset="0"/>
                <a:cs typeface="Arial" panose="020B0604020202020204" pitchFamily="34" charset="0"/>
              </a:rPr>
              <a:t>đoàn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viên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Tổ</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chức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hội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toàn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thể</a:t>
            </a:r>
            <a:endParaRPr lang="en-US" sz="2200" dirty="0">
              <a:solidFill>
                <a:srgbClr val="0070C0"/>
              </a:solidFill>
              <a:latin typeface="Arial" panose="020B0604020202020204" pitchFamily="34" charset="0"/>
              <a:cs typeface="Arial" panose="020B0604020202020204" pitchFamily="34" charset="0"/>
            </a:endParaRPr>
          </a:p>
          <a:p>
            <a:pPr lvl="0"/>
            <a:r>
              <a:rPr lang="en-US" sz="2200" dirty="0">
                <a:solidFill>
                  <a:srgbClr val="0070C0"/>
                </a:solidFill>
                <a:latin typeface="Arial" panose="020B0604020202020204" pitchFamily="34" charset="0"/>
                <a:cs typeface="Arial" panose="020B0604020202020204" pitchFamily="34" charset="0"/>
              </a:rPr>
              <a:t>+ CĐCS </a:t>
            </a:r>
            <a:r>
              <a:rPr lang="en-US" sz="2200" dirty="0" err="1">
                <a:solidFill>
                  <a:srgbClr val="0070C0"/>
                </a:solidFill>
                <a:latin typeface="Arial" panose="020B0604020202020204" pitchFamily="34" charset="0"/>
                <a:cs typeface="Arial" panose="020B0604020202020204" pitchFamily="34" charset="0"/>
              </a:rPr>
              <a:t>từ</a:t>
            </a:r>
            <a:r>
              <a:rPr lang="en-US" sz="2200" dirty="0">
                <a:solidFill>
                  <a:srgbClr val="0070C0"/>
                </a:solidFill>
                <a:latin typeface="Arial" panose="020B0604020202020204" pitchFamily="34" charset="0"/>
                <a:cs typeface="Arial" panose="020B0604020202020204" pitchFamily="34" charset="0"/>
              </a:rPr>
              <a:t> 200 </a:t>
            </a:r>
            <a:r>
              <a:rPr lang="en-US" sz="2200" dirty="0" err="1">
                <a:solidFill>
                  <a:srgbClr val="0070C0"/>
                </a:solidFill>
                <a:latin typeface="Arial" panose="020B0604020202020204" pitchFamily="34" charset="0"/>
                <a:cs typeface="Arial" panose="020B0604020202020204" pitchFamily="34" charset="0"/>
              </a:rPr>
              <a:t>đoàn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viên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trở</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lên</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hội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biểu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Số</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lượng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biểu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chính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thức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không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quá</a:t>
            </a:r>
            <a:r>
              <a:rPr lang="en-US" sz="2200" dirty="0">
                <a:solidFill>
                  <a:srgbClr val="0070C0"/>
                </a:solidFill>
                <a:latin typeface="Arial" panose="020B0604020202020204" pitchFamily="34" charset="0"/>
                <a:cs typeface="Arial" panose="020B0604020202020204" pitchFamily="34" charset="0"/>
              </a:rPr>
              <a:t> 150 </a:t>
            </a:r>
            <a:r>
              <a:rPr lang="en-US" sz="2200" dirty="0" err="1">
                <a:solidFill>
                  <a:srgbClr val="0070C0"/>
                </a:solidFill>
                <a:latin typeface="Arial" panose="020B0604020202020204" pitchFamily="34" charset="0"/>
                <a:cs typeface="Arial" panose="020B0604020202020204" pitchFamily="34" charset="0"/>
              </a:rPr>
              <a:t>người</a:t>
            </a:r>
            <a:r>
              <a:rPr lang="en-US" sz="2200" dirty="0">
                <a:solidFill>
                  <a:srgbClr val="0070C0"/>
                </a:solidFill>
                <a:latin typeface="Arial" panose="020B0604020202020204" pitchFamily="34" charset="0"/>
                <a:cs typeface="Arial" panose="020B0604020202020204" pitchFamily="34" charset="0"/>
              </a:rPr>
              <a:t>.</a:t>
            </a:r>
          </a:p>
          <a:p>
            <a:pPr lvl="0"/>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Đối</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với</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công</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đoàn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cấp</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trên</a:t>
            </a:r>
            <a:r>
              <a:rPr lang="en-US" sz="2200" b="1" dirty="0">
                <a:solidFill>
                  <a:srgbClr val="FF0000"/>
                </a:solidFill>
                <a:latin typeface="Arial" panose="020B0604020202020204" pitchFamily="34" charset="0"/>
                <a:cs typeface="Arial" panose="020B0604020202020204" pitchFamily="34" charset="0"/>
              </a:rPr>
              <a:t> TTCS: </a:t>
            </a:r>
            <a:r>
              <a:rPr lang="en-US" sz="2200" dirty="0" err="1">
                <a:solidFill>
                  <a:srgbClr val="0070C0"/>
                </a:solidFill>
                <a:latin typeface="Arial" panose="020B0604020202020204" pitchFamily="34" charset="0"/>
                <a:cs typeface="Arial" panose="020B0604020202020204" pitchFamily="34" charset="0"/>
              </a:rPr>
              <a:t>Tổ</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chức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hội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biểu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số</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lượng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đại</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biểu</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không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quá</a:t>
            </a:r>
            <a:r>
              <a:rPr lang="en-US" sz="2200" dirty="0">
                <a:solidFill>
                  <a:srgbClr val="0070C0"/>
                </a:solidFill>
                <a:latin typeface="Arial" panose="020B0604020202020204" pitchFamily="34" charset="0"/>
                <a:cs typeface="Arial" panose="020B0604020202020204" pitchFamily="34" charset="0"/>
              </a:rPr>
              <a:t> 200 </a:t>
            </a:r>
            <a:r>
              <a:rPr lang="en-US" sz="2200" dirty="0" err="1">
                <a:solidFill>
                  <a:srgbClr val="0070C0"/>
                </a:solidFill>
                <a:latin typeface="Arial" panose="020B0604020202020204" pitchFamily="34" charset="0"/>
                <a:cs typeface="Arial" panose="020B0604020202020204" pitchFamily="34" charset="0"/>
              </a:rPr>
              <a:t>người</a:t>
            </a:r>
            <a:r>
              <a:rPr lang="en-US" sz="2200" dirty="0">
                <a:solidFill>
                  <a:srgbClr val="0070C0"/>
                </a:solidFill>
                <a:latin typeface="Arial" panose="020B0604020202020204" pitchFamily="34" charset="0"/>
                <a:cs typeface="Arial" panose="020B0604020202020204" pitchFamily="34" charset="0"/>
              </a:rPr>
              <a:t>.</a:t>
            </a:r>
          </a:p>
          <a:p>
            <a:pPr lvl="0"/>
            <a:r>
              <a:rPr lang="en-US" sz="2200" b="1" i="1" dirty="0">
                <a:solidFill>
                  <a:srgbClr val="FF0000"/>
                </a:solidFill>
                <a:latin typeface="Arial" panose="020B0604020202020204" pitchFamily="34" charset="0"/>
                <a:cs typeface="Arial" panose="020B0604020202020204" pitchFamily="34" charset="0"/>
              </a:rPr>
              <a:t>* </a:t>
            </a:r>
            <a:r>
              <a:rPr lang="en-US" sz="2200" b="1" i="1" dirty="0" err="1">
                <a:solidFill>
                  <a:srgbClr val="FF0000"/>
                </a:solidFill>
                <a:latin typeface="Arial" panose="020B0604020202020204" pitchFamily="34" charset="0"/>
                <a:cs typeface="Arial" panose="020B0604020202020204" pitchFamily="34" charset="0"/>
              </a:rPr>
              <a:t>Lưu</a:t>
            </a:r>
            <a:r>
              <a:rPr lang="en-US" sz="2200" b="1" i="1" dirty="0">
                <a:solidFill>
                  <a:srgbClr val="FF0000"/>
                </a:solidFill>
                <a:latin typeface="Arial" panose="020B0604020202020204" pitchFamily="34" charset="0"/>
                <a:cs typeface="Arial" panose="020B0604020202020204" pitchFamily="34" charset="0"/>
              </a:rPr>
              <a:t> ý: </a:t>
            </a:r>
          </a:p>
          <a:p>
            <a:pPr lvl="0"/>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Các</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đơn</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vị</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không</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triệu</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tập</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số</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lượng</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đại</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biểu</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chính</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thức</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thấp</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hơn</a:t>
            </a:r>
            <a:r>
              <a:rPr lang="en-US" sz="2200" i="1" dirty="0">
                <a:solidFill>
                  <a:srgbClr val="0070C0"/>
                </a:solidFill>
                <a:latin typeface="Arial" panose="020B0604020202020204" pitchFamily="34" charset="0"/>
                <a:cs typeface="Arial" panose="020B0604020202020204" pitchFamily="34" charset="0"/>
              </a:rPr>
              <a:t> ½ </a:t>
            </a:r>
            <a:r>
              <a:rPr lang="en-US" sz="2200" i="1" dirty="0" err="1">
                <a:solidFill>
                  <a:srgbClr val="0070C0"/>
                </a:solidFill>
                <a:latin typeface="Arial" panose="020B0604020202020204" pitchFamily="34" charset="0"/>
                <a:cs typeface="Arial" panose="020B0604020202020204" pitchFamily="34" charset="0"/>
              </a:rPr>
              <a:t>số</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lượng</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đại</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biểu</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quy</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định</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Trường</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hợp</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cần</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tăng</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số</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lượng</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đại</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biểu</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chính</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thức</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vượt</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hơn</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số</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lượng</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quy</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định</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thì</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phải</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được</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công</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đoàn</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cấp</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trên</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đồng</a:t>
            </a:r>
            <a:r>
              <a:rPr lang="en-US" sz="2200" i="1" dirty="0">
                <a:solidFill>
                  <a:srgbClr val="0070C0"/>
                </a:solidFill>
                <a:latin typeface="Arial" panose="020B0604020202020204" pitchFamily="34" charset="0"/>
                <a:cs typeface="Arial" panose="020B0604020202020204" pitchFamily="34" charset="0"/>
              </a:rPr>
              <a:t> ý, </a:t>
            </a:r>
            <a:r>
              <a:rPr lang="en-US" sz="2200" i="1" dirty="0" err="1">
                <a:solidFill>
                  <a:srgbClr val="0070C0"/>
                </a:solidFill>
                <a:latin typeface="Arial" panose="020B0604020202020204" pitchFamily="34" charset="0"/>
                <a:cs typeface="Arial" panose="020B0604020202020204" pitchFamily="34" charset="0"/>
              </a:rPr>
              <a:t>nhưng</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không</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vượt</a:t>
            </a:r>
            <a:r>
              <a:rPr lang="en-US" sz="2200" i="1" dirty="0">
                <a:solidFill>
                  <a:srgbClr val="0070C0"/>
                </a:solidFill>
                <a:latin typeface="Arial" panose="020B0604020202020204" pitchFamily="34" charset="0"/>
                <a:cs typeface="Arial" panose="020B0604020202020204" pitchFamily="34" charset="0"/>
              </a:rPr>
              <a:t> </a:t>
            </a:r>
            <a:r>
              <a:rPr lang="en-US" sz="2200" i="1" dirty="0" err="1">
                <a:solidFill>
                  <a:srgbClr val="0070C0"/>
                </a:solidFill>
                <a:latin typeface="Arial" panose="020B0604020202020204" pitchFamily="34" charset="0"/>
                <a:cs typeface="Arial" panose="020B0604020202020204" pitchFamily="34" charset="0"/>
              </a:rPr>
              <a:t>quá</a:t>
            </a:r>
            <a:r>
              <a:rPr lang="en-US" sz="2200" i="1" dirty="0">
                <a:solidFill>
                  <a:srgbClr val="0070C0"/>
                </a:solidFill>
                <a:latin typeface="Arial" panose="020B0604020202020204" pitchFamily="34" charset="0"/>
                <a:cs typeface="Arial" panose="020B0604020202020204" pitchFamily="34" charset="0"/>
              </a:rPr>
              <a:t> 10%.</a:t>
            </a:r>
          </a:p>
          <a:p>
            <a:pPr lvl="0"/>
            <a:endParaRPr lang="en-US" sz="2000" b="1" dirty="0">
              <a:solidFill>
                <a:prstClr val="black">
                  <a:lumMod val="75000"/>
                  <a:lumOff val="25000"/>
                </a:prstClr>
              </a:solidFill>
              <a:ea typeface="#9Slide03 Roboto Condensed" panose="02000000000000000000" pitchFamily="2" charset="0"/>
            </a:endParaRPr>
          </a:p>
        </p:txBody>
      </p:sp>
      <p:grpSp>
        <p:nvGrpSpPr>
          <p:cNvPr id="15" name="Group 14">
            <a:extLst>
              <a:ext uri="{FF2B5EF4-FFF2-40B4-BE49-F238E27FC236}">
                <a16:creationId xmlns:a16="http://schemas.microsoft.com/office/drawing/2014/main" id="{DC13EC6C-8226-45D9-9B56-C6CB3892C29D}"/>
              </a:ext>
            </a:extLst>
          </p:cNvPr>
          <p:cNvGrpSpPr/>
          <p:nvPr/>
        </p:nvGrpSpPr>
        <p:grpSpPr>
          <a:xfrm>
            <a:off x="1515491" y="534142"/>
            <a:ext cx="780703" cy="584775"/>
            <a:chOff x="4724675" y="2232369"/>
            <a:chExt cx="967380" cy="696160"/>
          </a:xfrm>
        </p:grpSpPr>
        <p:sp>
          <p:nvSpPr>
            <p:cNvPr id="16" name="TextBox 15">
              <a:extLst>
                <a:ext uri="{FF2B5EF4-FFF2-40B4-BE49-F238E27FC236}">
                  <a16:creationId xmlns:a16="http://schemas.microsoft.com/office/drawing/2014/main" id="{4CC073F3-70A8-4B71-A95B-11327A2D965A}"/>
                </a:ext>
              </a:extLst>
            </p:cNvPr>
            <p:cNvSpPr txBox="1"/>
            <p:nvPr/>
          </p:nvSpPr>
          <p:spPr>
            <a:xfrm>
              <a:off x="4724675" y="2232369"/>
              <a:ext cx="967380" cy="696160"/>
            </a:xfrm>
            <a:prstGeom prst="rect">
              <a:avLst/>
            </a:prstGeom>
            <a:noFill/>
          </p:spPr>
          <p:txBody>
            <a:bodyPr wrap="square" rtlCol="0">
              <a:spAutoFit/>
            </a:bodyPr>
            <a:lstStyle/>
            <a:p>
              <a:pPr algn="ctr"/>
              <a:r>
                <a:rPr lang="en-US" sz="3200" dirty="0">
                  <a:solidFill>
                    <a:srgbClr val="C00000"/>
                  </a:solidFill>
                  <a:latin typeface="#9Slide03 Bebas Neue Bold" panose="020B0606020202050201" pitchFamily="34" charset="-93"/>
                </a:rPr>
                <a:t>I</a:t>
              </a:r>
            </a:p>
          </p:txBody>
        </p:sp>
        <p:sp>
          <p:nvSpPr>
            <p:cNvPr id="17" name="Oval 16">
              <a:extLst>
                <a:ext uri="{FF2B5EF4-FFF2-40B4-BE49-F238E27FC236}">
                  <a16:creationId xmlns:a16="http://schemas.microsoft.com/office/drawing/2014/main" id="{5EA72A3A-38A6-483D-B338-6C4850C9F040}"/>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18" name="TextBox 17">
            <a:extLst>
              <a:ext uri="{FF2B5EF4-FFF2-40B4-BE49-F238E27FC236}">
                <a16:creationId xmlns:a16="http://schemas.microsoft.com/office/drawing/2014/main" id="{EFDC6C25-B121-43AE-BB9D-4F6633010F4F}"/>
              </a:ext>
            </a:extLst>
          </p:cNvPr>
          <p:cNvSpPr txBox="1"/>
          <p:nvPr/>
        </p:nvSpPr>
        <p:spPr>
          <a:xfrm>
            <a:off x="2826326" y="595698"/>
            <a:ext cx="6092043"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NHỮNG VẤN ĐỀ CHUNG</a:t>
            </a:r>
            <a:endParaRPr lang="vi-VN" sz="2400" b="1" dirty="0">
              <a:solidFill>
                <a:srgbClr val="C00000"/>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5A516DCC-EB2D-45CF-AE96-8CA5FF477EEC}"/>
              </a:ext>
            </a:extLst>
          </p:cNvPr>
          <p:cNvGrpSpPr/>
          <p:nvPr/>
        </p:nvGrpSpPr>
        <p:grpSpPr>
          <a:xfrm>
            <a:off x="1361999" y="1233888"/>
            <a:ext cx="8857961" cy="146197"/>
            <a:chOff x="1541788" y="1415318"/>
            <a:chExt cx="7957996" cy="146197"/>
          </a:xfrm>
        </p:grpSpPr>
        <p:grpSp>
          <p:nvGrpSpPr>
            <p:cNvPr id="20" name="Group 19">
              <a:extLst>
                <a:ext uri="{FF2B5EF4-FFF2-40B4-BE49-F238E27FC236}">
                  <a16:creationId xmlns:a16="http://schemas.microsoft.com/office/drawing/2014/main" id="{65080D30-2FAC-40C3-A68D-29808C412FED}"/>
                </a:ext>
              </a:extLst>
            </p:cNvPr>
            <p:cNvGrpSpPr/>
            <p:nvPr/>
          </p:nvGrpSpPr>
          <p:grpSpPr>
            <a:xfrm>
              <a:off x="1541788" y="1415318"/>
              <a:ext cx="1549069" cy="146197"/>
              <a:chOff x="5321466" y="1377400"/>
              <a:chExt cx="1549069" cy="146197"/>
            </a:xfrm>
          </p:grpSpPr>
          <p:sp>
            <p:nvSpPr>
              <p:cNvPr id="22" name="Oval 21">
                <a:extLst>
                  <a:ext uri="{FF2B5EF4-FFF2-40B4-BE49-F238E27FC236}">
                    <a16:creationId xmlns:a16="http://schemas.microsoft.com/office/drawing/2014/main" id="{2EA0006B-C616-41A5-86A6-F5B5C0AE6C3E}"/>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3" name="Oval 22">
                <a:extLst>
                  <a:ext uri="{FF2B5EF4-FFF2-40B4-BE49-F238E27FC236}">
                    <a16:creationId xmlns:a16="http://schemas.microsoft.com/office/drawing/2014/main" id="{A51776BB-28EF-40EE-B309-FDEC067A5494}"/>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Oval 23">
                <a:extLst>
                  <a:ext uri="{FF2B5EF4-FFF2-40B4-BE49-F238E27FC236}">
                    <a16:creationId xmlns:a16="http://schemas.microsoft.com/office/drawing/2014/main" id="{51013D46-9464-4AAA-8EE4-4E7AE5E0B75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5" name="Oval 24">
                <a:extLst>
                  <a:ext uri="{FF2B5EF4-FFF2-40B4-BE49-F238E27FC236}">
                    <a16:creationId xmlns:a16="http://schemas.microsoft.com/office/drawing/2014/main" id="{88BDE690-3D9F-47B7-99CB-EE8C86B3F89D}"/>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6" name="Oval 25">
                <a:extLst>
                  <a:ext uri="{FF2B5EF4-FFF2-40B4-BE49-F238E27FC236}">
                    <a16:creationId xmlns:a16="http://schemas.microsoft.com/office/drawing/2014/main" id="{D2785FF3-6523-4FC0-ACB6-9D544D98AE2D}"/>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21" name="Straight Connector 20">
              <a:extLst>
                <a:ext uri="{FF2B5EF4-FFF2-40B4-BE49-F238E27FC236}">
                  <a16:creationId xmlns:a16="http://schemas.microsoft.com/office/drawing/2014/main" id="{3963EA25-92D7-4287-97BD-B4977CB297F6}"/>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6551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7A8C793-4B64-4F7C-8906-93184F6A0C65}"/>
              </a:ext>
            </a:extLst>
          </p:cNvPr>
          <p:cNvSpPr txBox="1"/>
          <p:nvPr/>
        </p:nvSpPr>
        <p:spPr>
          <a:xfrm flipH="1">
            <a:off x="969032" y="1552397"/>
            <a:ext cx="10834329" cy="4431983"/>
          </a:xfrm>
          <a:prstGeom prst="rect">
            <a:avLst/>
          </a:prstGeom>
          <a:noFill/>
        </p:spPr>
        <p:txBody>
          <a:bodyPr wrap="square" rtlCol="0">
            <a:spAutoFit/>
          </a:bodyPr>
          <a:lstStyle/>
          <a:p>
            <a:pPr lvl="0"/>
            <a:r>
              <a:rPr lang="en-US" sz="2200" b="1">
                <a:solidFill>
                  <a:srgbClr val="FF0000"/>
                </a:solidFill>
                <a:latin typeface="Arial" pitchFamily="34" charset="0"/>
                <a:ea typeface="#9Slide03 Roboto Condensed" panose="02000000000000000000" pitchFamily="2" charset="0"/>
                <a:cs typeface="Arial" pitchFamily="34" charset="0"/>
              </a:rPr>
              <a:t>4. Thành phần đại biểu tại đại hội</a:t>
            </a:r>
          </a:p>
          <a:p>
            <a:pPr lvl="0"/>
            <a:r>
              <a:rPr lang="en-US" sz="2200" b="1" i="1">
                <a:solidFill>
                  <a:srgbClr val="0070C0"/>
                </a:solidFill>
                <a:latin typeface="Arial" pitchFamily="34" charset="0"/>
                <a:ea typeface="#9Slide03 Roboto Condensed" panose="02000000000000000000" pitchFamily="2" charset="0"/>
                <a:cs typeface="Arial" pitchFamily="34" charset="0"/>
              </a:rPr>
              <a:t>4.1. Đại biểu chính thức:</a:t>
            </a:r>
          </a:p>
          <a:p>
            <a:pPr lvl="0"/>
            <a:r>
              <a:rPr lang="en-US" sz="2200" b="1">
                <a:solidFill>
                  <a:prstClr val="black">
                    <a:lumMod val="75000"/>
                    <a:lumOff val="25000"/>
                  </a:prstClr>
                </a:solidFill>
                <a:latin typeface="Arial" pitchFamily="34" charset="0"/>
                <a:ea typeface="#9Slide03 Roboto Condensed" panose="02000000000000000000" pitchFamily="2" charset="0"/>
                <a:cs typeface="Arial" pitchFamily="34" charset="0"/>
              </a:rPr>
              <a:t>* Đối với đại hội đại biểu:</a:t>
            </a:r>
          </a:p>
          <a:p>
            <a:pPr marL="342900" lvl="0" indent="-342900">
              <a:buFontTx/>
              <a:buChar char="-"/>
            </a:pPr>
            <a:r>
              <a:rPr lang="en-US" sz="2200">
                <a:solidFill>
                  <a:prstClr val="black">
                    <a:lumMod val="75000"/>
                    <a:lumOff val="25000"/>
                  </a:prstClr>
                </a:solidFill>
                <a:latin typeface="Arial" pitchFamily="34" charset="0"/>
                <a:ea typeface="#9Slide03 Roboto Condensed" panose="02000000000000000000" pitchFamily="2" charset="0"/>
                <a:cs typeface="Arial" pitchFamily="34" charset="0"/>
              </a:rPr>
              <a:t>Các Ủy viên BCH khóa đương nhiệm (ĐB đương nhiên)</a:t>
            </a:r>
          </a:p>
          <a:p>
            <a:pPr marL="342900" lvl="0" indent="-342900">
              <a:buFontTx/>
              <a:buChar char="-"/>
            </a:pPr>
            <a:r>
              <a:rPr lang="en-US" sz="2200">
                <a:solidFill>
                  <a:prstClr val="black">
                    <a:lumMod val="75000"/>
                    <a:lumOff val="25000"/>
                  </a:prstClr>
                </a:solidFill>
                <a:latin typeface="Arial" pitchFamily="34" charset="0"/>
                <a:ea typeface="#9Slide03 Roboto Condensed" panose="02000000000000000000" pitchFamily="2" charset="0"/>
                <a:cs typeface="Arial" pitchFamily="34" charset="0"/>
              </a:rPr>
              <a:t>Đại biểu bầu (Số lương theo phân bổ của công đoàn cấp trên)</a:t>
            </a:r>
          </a:p>
          <a:p>
            <a:pPr marL="342900" lvl="0" indent="-342900">
              <a:buFontTx/>
              <a:buChar char="-"/>
            </a:pPr>
            <a:r>
              <a:rPr lang="en-US" sz="2200">
                <a:solidFill>
                  <a:prstClr val="black">
                    <a:lumMod val="75000"/>
                    <a:lumOff val="25000"/>
                  </a:prstClr>
                </a:solidFill>
                <a:latin typeface="Arial" pitchFamily="34" charset="0"/>
                <a:ea typeface="#9Slide03 Roboto Condensed" panose="02000000000000000000" pitchFamily="2" charset="0"/>
                <a:cs typeface="Arial" pitchFamily="34" charset="0"/>
              </a:rPr>
              <a:t>Đại biểu chỉ định (Không quá 5% tổng số đại biểu chính thức).</a:t>
            </a:r>
          </a:p>
          <a:p>
            <a:pPr marL="342900" lvl="0" indent="-342900">
              <a:buFontTx/>
              <a:buChar char="-"/>
            </a:pPr>
            <a:endParaRPr lang="en-US" sz="2200" b="1">
              <a:solidFill>
                <a:prstClr val="black">
                  <a:lumMod val="75000"/>
                  <a:lumOff val="25000"/>
                </a:prstClr>
              </a:solidFill>
              <a:latin typeface="Arial" pitchFamily="34" charset="0"/>
              <a:ea typeface="#9Slide03 Roboto Condensed" panose="02000000000000000000" pitchFamily="2" charset="0"/>
              <a:cs typeface="Arial" pitchFamily="34" charset="0"/>
            </a:endParaRPr>
          </a:p>
          <a:p>
            <a:r>
              <a:rPr lang="en-US" sz="2200" b="1">
                <a:solidFill>
                  <a:prstClr val="black">
                    <a:lumMod val="75000"/>
                    <a:lumOff val="25000"/>
                  </a:prstClr>
                </a:solidFill>
                <a:latin typeface="Arial" pitchFamily="34" charset="0"/>
                <a:ea typeface="#9Slide03 Roboto Condensed" panose="02000000000000000000" pitchFamily="2" charset="0"/>
                <a:cs typeface="Arial" pitchFamily="34" charset="0"/>
              </a:rPr>
              <a:t>* Đối với đại hội toàn thể: </a:t>
            </a:r>
            <a:r>
              <a:rPr lang="en-US" sz="2200">
                <a:solidFill>
                  <a:prstClr val="black">
                    <a:lumMod val="75000"/>
                    <a:lumOff val="25000"/>
                  </a:prstClr>
                </a:solidFill>
                <a:latin typeface="Arial" pitchFamily="34" charset="0"/>
                <a:ea typeface="#9Slide03 Roboto Condensed" panose="02000000000000000000" pitchFamily="2" charset="0"/>
                <a:cs typeface="Arial" pitchFamily="34" charset="0"/>
              </a:rPr>
              <a:t>Toàn thể đoàn viên công đoàn trong đơn vị.</a:t>
            </a:r>
          </a:p>
          <a:p>
            <a:endParaRPr lang="en-US" sz="2200">
              <a:solidFill>
                <a:prstClr val="black">
                  <a:lumMod val="75000"/>
                  <a:lumOff val="25000"/>
                </a:prstClr>
              </a:solidFill>
              <a:latin typeface="Arial" pitchFamily="34" charset="0"/>
              <a:ea typeface="#9Slide03 Roboto Condensed" panose="02000000000000000000" pitchFamily="2" charset="0"/>
              <a:cs typeface="Arial" pitchFamily="34" charset="0"/>
            </a:endParaRPr>
          </a:p>
          <a:p>
            <a:pPr lvl="0"/>
            <a:r>
              <a:rPr lang="en-US" sz="2200" b="1" i="1">
                <a:solidFill>
                  <a:srgbClr val="0070C0"/>
                </a:solidFill>
                <a:latin typeface="Arial" pitchFamily="34" charset="0"/>
                <a:ea typeface="#9Slide03 Roboto Condensed" panose="02000000000000000000" pitchFamily="2" charset="0"/>
                <a:cs typeface="Arial" pitchFamily="34" charset="0"/>
              </a:rPr>
              <a:t>4.2. Đại biểu khách mời:  </a:t>
            </a:r>
            <a:r>
              <a:rPr lang="en-US" sz="2200">
                <a:latin typeface="Arial" panose="020B0604020202020204" pitchFamily="34" charset="0"/>
                <a:cs typeface="Arial" panose="020B0604020202020204" pitchFamily="34" charset="0"/>
              </a:rPr>
              <a:t>Số lượng không quá 20% tổng số đại biểu chính thức của đại hội. Trường hợp vượt quá thì phải được sự đồng ý của CĐ cấp trên.</a:t>
            </a:r>
          </a:p>
          <a:p>
            <a:pPr lvl="0"/>
            <a:endParaRPr lang="en-US" sz="2000" b="1">
              <a:solidFill>
                <a:prstClr val="black">
                  <a:lumMod val="75000"/>
                  <a:lumOff val="25000"/>
                </a:prstClr>
              </a:solidFill>
              <a:ea typeface="#9Slide03 Roboto Condensed" panose="02000000000000000000" pitchFamily="2" charset="0"/>
            </a:endParaRPr>
          </a:p>
          <a:p>
            <a:endParaRPr lang="en-US" sz="2000" b="1" dirty="0">
              <a:solidFill>
                <a:prstClr val="black">
                  <a:lumMod val="75000"/>
                  <a:lumOff val="25000"/>
                </a:prstClr>
              </a:solidFill>
              <a:ea typeface="#9Slide03 Roboto Condensed" panose="02000000000000000000" pitchFamily="2" charset="0"/>
            </a:endParaRPr>
          </a:p>
        </p:txBody>
      </p:sp>
      <p:grpSp>
        <p:nvGrpSpPr>
          <p:cNvPr id="15" name="Group 14">
            <a:extLst>
              <a:ext uri="{FF2B5EF4-FFF2-40B4-BE49-F238E27FC236}">
                <a16:creationId xmlns:a16="http://schemas.microsoft.com/office/drawing/2014/main" id="{DC13EC6C-8226-45D9-9B56-C6CB3892C29D}"/>
              </a:ext>
            </a:extLst>
          </p:cNvPr>
          <p:cNvGrpSpPr/>
          <p:nvPr/>
        </p:nvGrpSpPr>
        <p:grpSpPr>
          <a:xfrm>
            <a:off x="1515491" y="534142"/>
            <a:ext cx="780703" cy="584775"/>
            <a:chOff x="4724675" y="2232369"/>
            <a:chExt cx="967380" cy="696160"/>
          </a:xfrm>
        </p:grpSpPr>
        <p:sp>
          <p:nvSpPr>
            <p:cNvPr id="16" name="TextBox 15">
              <a:extLst>
                <a:ext uri="{FF2B5EF4-FFF2-40B4-BE49-F238E27FC236}">
                  <a16:creationId xmlns:a16="http://schemas.microsoft.com/office/drawing/2014/main" id="{4CC073F3-70A8-4B71-A95B-11327A2D965A}"/>
                </a:ext>
              </a:extLst>
            </p:cNvPr>
            <p:cNvSpPr txBox="1"/>
            <p:nvPr/>
          </p:nvSpPr>
          <p:spPr>
            <a:xfrm>
              <a:off x="4724675" y="2232369"/>
              <a:ext cx="967380" cy="696160"/>
            </a:xfrm>
            <a:prstGeom prst="rect">
              <a:avLst/>
            </a:prstGeom>
            <a:noFill/>
          </p:spPr>
          <p:txBody>
            <a:bodyPr wrap="square" rtlCol="0">
              <a:spAutoFit/>
            </a:bodyPr>
            <a:lstStyle/>
            <a:p>
              <a:pPr algn="ctr"/>
              <a:r>
                <a:rPr lang="en-US" sz="3200" dirty="0">
                  <a:solidFill>
                    <a:srgbClr val="C00000"/>
                  </a:solidFill>
                  <a:latin typeface="#9Slide03 Bebas Neue Bold" panose="020B0606020202050201" pitchFamily="34" charset="-93"/>
                </a:rPr>
                <a:t>I</a:t>
              </a:r>
            </a:p>
          </p:txBody>
        </p:sp>
        <p:sp>
          <p:nvSpPr>
            <p:cNvPr id="17" name="Oval 16">
              <a:extLst>
                <a:ext uri="{FF2B5EF4-FFF2-40B4-BE49-F238E27FC236}">
                  <a16:creationId xmlns:a16="http://schemas.microsoft.com/office/drawing/2014/main" id="{5EA72A3A-38A6-483D-B338-6C4850C9F040}"/>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18" name="TextBox 17">
            <a:extLst>
              <a:ext uri="{FF2B5EF4-FFF2-40B4-BE49-F238E27FC236}">
                <a16:creationId xmlns:a16="http://schemas.microsoft.com/office/drawing/2014/main" id="{EFDC6C25-B121-43AE-BB9D-4F6633010F4F}"/>
              </a:ext>
            </a:extLst>
          </p:cNvPr>
          <p:cNvSpPr txBox="1"/>
          <p:nvPr/>
        </p:nvSpPr>
        <p:spPr>
          <a:xfrm>
            <a:off x="2826326" y="595698"/>
            <a:ext cx="6092043"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NHỮNG VẤN ĐỀ CHUNG</a:t>
            </a:r>
            <a:endParaRPr lang="vi-VN" sz="2400" b="1" dirty="0">
              <a:solidFill>
                <a:srgbClr val="C00000"/>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5A516DCC-EB2D-45CF-AE96-8CA5FF477EEC}"/>
              </a:ext>
            </a:extLst>
          </p:cNvPr>
          <p:cNvGrpSpPr/>
          <p:nvPr/>
        </p:nvGrpSpPr>
        <p:grpSpPr>
          <a:xfrm>
            <a:off x="1361999" y="1233888"/>
            <a:ext cx="8857961" cy="146197"/>
            <a:chOff x="1541788" y="1415318"/>
            <a:chExt cx="7957996" cy="146197"/>
          </a:xfrm>
        </p:grpSpPr>
        <p:grpSp>
          <p:nvGrpSpPr>
            <p:cNvPr id="20" name="Group 19">
              <a:extLst>
                <a:ext uri="{FF2B5EF4-FFF2-40B4-BE49-F238E27FC236}">
                  <a16:creationId xmlns:a16="http://schemas.microsoft.com/office/drawing/2014/main" id="{65080D30-2FAC-40C3-A68D-29808C412FED}"/>
                </a:ext>
              </a:extLst>
            </p:cNvPr>
            <p:cNvGrpSpPr/>
            <p:nvPr/>
          </p:nvGrpSpPr>
          <p:grpSpPr>
            <a:xfrm>
              <a:off x="1541788" y="1415318"/>
              <a:ext cx="1549069" cy="146197"/>
              <a:chOff x="5321466" y="1377400"/>
              <a:chExt cx="1549069" cy="146197"/>
            </a:xfrm>
          </p:grpSpPr>
          <p:sp>
            <p:nvSpPr>
              <p:cNvPr id="22" name="Oval 21">
                <a:extLst>
                  <a:ext uri="{FF2B5EF4-FFF2-40B4-BE49-F238E27FC236}">
                    <a16:creationId xmlns:a16="http://schemas.microsoft.com/office/drawing/2014/main" id="{2EA0006B-C616-41A5-86A6-F5B5C0AE6C3E}"/>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3" name="Oval 22">
                <a:extLst>
                  <a:ext uri="{FF2B5EF4-FFF2-40B4-BE49-F238E27FC236}">
                    <a16:creationId xmlns:a16="http://schemas.microsoft.com/office/drawing/2014/main" id="{A51776BB-28EF-40EE-B309-FDEC067A5494}"/>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Oval 23">
                <a:extLst>
                  <a:ext uri="{FF2B5EF4-FFF2-40B4-BE49-F238E27FC236}">
                    <a16:creationId xmlns:a16="http://schemas.microsoft.com/office/drawing/2014/main" id="{51013D46-9464-4AAA-8EE4-4E7AE5E0B75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5" name="Oval 24">
                <a:extLst>
                  <a:ext uri="{FF2B5EF4-FFF2-40B4-BE49-F238E27FC236}">
                    <a16:creationId xmlns:a16="http://schemas.microsoft.com/office/drawing/2014/main" id="{88BDE690-3D9F-47B7-99CB-EE8C86B3F89D}"/>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6" name="Oval 25">
                <a:extLst>
                  <a:ext uri="{FF2B5EF4-FFF2-40B4-BE49-F238E27FC236}">
                    <a16:creationId xmlns:a16="http://schemas.microsoft.com/office/drawing/2014/main" id="{D2785FF3-6523-4FC0-ACB6-9D544D98AE2D}"/>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21" name="Straight Connector 20">
              <a:extLst>
                <a:ext uri="{FF2B5EF4-FFF2-40B4-BE49-F238E27FC236}">
                  <a16:creationId xmlns:a16="http://schemas.microsoft.com/office/drawing/2014/main" id="{3963EA25-92D7-4287-97BD-B4977CB297F6}"/>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925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2907374" y="1528009"/>
            <a:ext cx="8433561" cy="692477"/>
          </a:xfrm>
          <a:prstGeom prst="round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eaLnBrk="1" fontAlgn="auto" hangingPunct="1">
              <a:spcBef>
                <a:spcPts val="0"/>
              </a:spcBef>
              <a:spcAft>
                <a:spcPts val="0"/>
              </a:spcAft>
              <a:defRPr/>
            </a:pPr>
            <a:r>
              <a:rPr lang="vi-VN" dirty="0">
                <a:solidFill>
                  <a:schemeClr val="tx1"/>
                </a:solidFill>
                <a:cs typeface="Arial" panose="020B0604020202020204" pitchFamily="34" charset="0"/>
              </a:rPr>
              <a:t>Phải là đoàn viên </a:t>
            </a:r>
            <a:r>
              <a:rPr lang="en-US" dirty="0" err="1">
                <a:solidFill>
                  <a:schemeClr val="tx1"/>
                </a:solidFill>
                <a:latin typeface="Arial" panose="020B0604020202020204" pitchFamily="34" charset="0"/>
                <a:cs typeface="Arial" panose="020B0604020202020204" pitchFamily="34" charset="0"/>
              </a:rPr>
              <a:t>công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đoàn</a:t>
            </a:r>
            <a:r>
              <a:rPr lang="vi-VN" dirty="0">
                <a:solidFill>
                  <a:schemeClr val="tx1"/>
                </a:solidFill>
                <a:cs typeface="Arial" panose="020B0604020202020204" pitchFamily="34" charset="0"/>
              </a:rPr>
              <a:t>, đang tham gia sinh hoạt </a:t>
            </a:r>
            <a:r>
              <a:rPr lang="en-US" dirty="0" err="1">
                <a:solidFill>
                  <a:schemeClr val="tx1"/>
                </a:solidFill>
                <a:latin typeface="Arial" panose="020B0604020202020204" pitchFamily="34" charset="0"/>
                <a:cs typeface="Arial" panose="020B0604020202020204" pitchFamily="34" charset="0"/>
              </a:rPr>
              <a:t>tại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CĐCS</a:t>
            </a:r>
            <a:endParaRPr lang="en-US" sz="2000" b="1" dirty="0">
              <a:solidFill>
                <a:schemeClr val="tx1"/>
              </a:solidFill>
              <a:latin typeface="Arial" panose="020B0604020202020204" pitchFamily="34" charset="0"/>
              <a:cs typeface="Arial" panose="020B0604020202020204" pitchFamily="34" charset="0"/>
            </a:endParaRPr>
          </a:p>
        </p:txBody>
      </p:sp>
      <p:sp>
        <p:nvSpPr>
          <p:cNvPr id="25" name="Rounded Rectangle 24"/>
          <p:cNvSpPr/>
          <p:nvPr/>
        </p:nvSpPr>
        <p:spPr>
          <a:xfrm>
            <a:off x="2907373" y="2392367"/>
            <a:ext cx="8433562" cy="658812"/>
          </a:xfrm>
          <a:prstGeom prst="round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eaLnBrk="1" fontAlgn="auto" hangingPunct="1">
              <a:spcBef>
                <a:spcPts val="0"/>
              </a:spcBef>
              <a:spcAft>
                <a:spcPts val="0"/>
              </a:spcAft>
              <a:defRPr/>
            </a:pPr>
            <a:r>
              <a:rPr lang="vi-VN" dirty="0">
                <a:solidFill>
                  <a:schemeClr val="tx1"/>
                </a:solidFill>
                <a:cs typeface="Arial" panose="020B0604020202020204" pitchFamily="34" charset="0"/>
              </a:rPr>
              <a:t>Ủy viên </a:t>
            </a:r>
            <a:r>
              <a:rPr lang="en-US" dirty="0">
                <a:solidFill>
                  <a:schemeClr val="tx1"/>
                </a:solidFill>
                <a:latin typeface="Arial" panose="020B0604020202020204" pitchFamily="34" charset="0"/>
                <a:cs typeface="Arial" panose="020B0604020202020204" pitchFamily="34" charset="0"/>
              </a:rPr>
              <a:t>BCH </a:t>
            </a:r>
            <a:r>
              <a:rPr lang="vi-VN" dirty="0">
                <a:solidFill>
                  <a:schemeClr val="tx1"/>
                </a:solidFill>
                <a:cs typeface="Arial" panose="020B0604020202020204" pitchFamily="34" charset="0"/>
              </a:rPr>
              <a:t>đương nhiệm trong nhiệm kỳ có tham dự trên 50% số kỳ họp, kể từ khi được bầu vào </a:t>
            </a:r>
            <a:r>
              <a:rPr lang="en-US" dirty="0">
                <a:solidFill>
                  <a:schemeClr val="tx1"/>
                </a:solidFill>
                <a:latin typeface="Arial" panose="020B0604020202020204" pitchFamily="34" charset="0"/>
                <a:cs typeface="Arial" panose="020B0604020202020204" pitchFamily="34" charset="0"/>
              </a:rPr>
              <a:t>BCH </a:t>
            </a:r>
            <a:r>
              <a:rPr lang="vi-VN" dirty="0">
                <a:solidFill>
                  <a:schemeClr val="tx1"/>
                </a:solidFill>
                <a:cs typeface="Arial" panose="020B0604020202020204" pitchFamily="34" charset="0"/>
              </a:rPr>
              <a:t>công đoàn cùng cấp</a:t>
            </a:r>
            <a:endParaRPr lang="en-US" sz="2000" b="1" dirty="0">
              <a:solidFill>
                <a:schemeClr val="tx1"/>
              </a:solidFill>
              <a:latin typeface="Arial" panose="020B0604020202020204" pitchFamily="34" charset="0"/>
              <a:cs typeface="Arial" panose="020B0604020202020204" pitchFamily="34" charset="0"/>
            </a:endParaRPr>
          </a:p>
        </p:txBody>
      </p:sp>
      <p:sp>
        <p:nvSpPr>
          <p:cNvPr id="26" name="Rounded Rectangle 25"/>
          <p:cNvSpPr/>
          <p:nvPr/>
        </p:nvSpPr>
        <p:spPr>
          <a:xfrm>
            <a:off x="2907373" y="3222190"/>
            <a:ext cx="8433562" cy="656424"/>
          </a:xfrm>
          <a:prstGeom prst="round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eaLnBrk="1" fontAlgn="auto" hangingPunct="1">
              <a:spcBef>
                <a:spcPts val="0"/>
              </a:spcBef>
              <a:spcAft>
                <a:spcPts val="0"/>
              </a:spcAft>
              <a:defRPr/>
            </a:pPr>
            <a:r>
              <a:rPr lang="vi-VN" dirty="0">
                <a:solidFill>
                  <a:schemeClr val="tx1"/>
                </a:solidFill>
                <a:cs typeface="Arial" panose="020B0604020202020204" pitchFamily="34" charset="0"/>
              </a:rPr>
              <a:t>Người không bị bác tư cách đại </a:t>
            </a:r>
            <a:r>
              <a:rPr lang="vi-VN">
                <a:solidFill>
                  <a:schemeClr val="tx1"/>
                </a:solidFill>
                <a:cs typeface="Arial" panose="020B0604020202020204" pitchFamily="34" charset="0"/>
              </a:rPr>
              <a:t>biểu theo </a:t>
            </a:r>
            <a:r>
              <a:rPr lang="vi-VN" dirty="0">
                <a:solidFill>
                  <a:schemeClr val="tx1"/>
                </a:solidFill>
                <a:cs typeface="Arial" panose="020B0604020202020204" pitchFamily="34" charset="0"/>
              </a:rPr>
              <a:t>quy định tại khoản </a:t>
            </a:r>
            <a:r>
              <a:rPr lang="en-US" dirty="0">
                <a:solidFill>
                  <a:schemeClr val="tx1"/>
                </a:solidFill>
                <a:latin typeface="Arial" panose="020B0604020202020204" pitchFamily="34" charset="0"/>
                <a:cs typeface="Arial" panose="020B0604020202020204" pitchFamily="34" charset="0"/>
              </a:rPr>
              <a:t>5</a:t>
            </a:r>
            <a:r>
              <a:rPr lang="vi-VN" dirty="0">
                <a:solidFill>
                  <a:schemeClr val="tx1"/>
                </a:solidFill>
                <a:cs typeface="Arial" panose="020B0604020202020204" pitchFamily="34" charset="0"/>
              </a:rPr>
              <a:t>, Điều 8 Điều lệ </a:t>
            </a:r>
            <a:r>
              <a:rPr lang="en-US" dirty="0" err="1">
                <a:solidFill>
                  <a:schemeClr val="tx1"/>
                </a:solidFill>
                <a:latin typeface="Arial" panose="020B0604020202020204" pitchFamily="34" charset="0"/>
                <a:cs typeface="Arial" panose="020B0604020202020204" pitchFamily="34" charset="0"/>
              </a:rPr>
              <a:t>Công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đoàn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Việt</a:t>
            </a:r>
            <a:r>
              <a:rPr lang="en-US" dirty="0">
                <a:solidFill>
                  <a:schemeClr val="tx1"/>
                </a:solidFill>
                <a:latin typeface="Arial" panose="020B0604020202020204" pitchFamily="34" charset="0"/>
                <a:cs typeface="Arial" panose="020B0604020202020204" pitchFamily="34" charset="0"/>
              </a:rPr>
              <a:t> Nam</a:t>
            </a:r>
            <a:endParaRPr lang="en-US" sz="2000" b="1" dirty="0">
              <a:solidFill>
                <a:schemeClr val="tx1"/>
              </a:solidFill>
              <a:latin typeface="Arial" panose="020B0604020202020204" pitchFamily="34" charset="0"/>
              <a:cs typeface="Arial" panose="020B0604020202020204" pitchFamily="34" charset="0"/>
            </a:endParaRPr>
          </a:p>
        </p:txBody>
      </p:sp>
      <p:sp>
        <p:nvSpPr>
          <p:cNvPr id="28" name="Rounded Rectangle 27"/>
          <p:cNvSpPr/>
          <p:nvPr/>
        </p:nvSpPr>
        <p:spPr>
          <a:xfrm>
            <a:off x="812133" y="4494957"/>
            <a:ext cx="2436975" cy="1080293"/>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en-US" dirty="0" err="1">
                <a:solidFill>
                  <a:schemeClr val="bg1"/>
                </a:solidFill>
                <a:latin typeface="Arial" panose="020B0604020202020204" pitchFamily="34" charset="0"/>
                <a:cs typeface="Arial" panose="020B0604020202020204" pitchFamily="34" charset="0"/>
              </a:rPr>
              <a:t>Điều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kiện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tiêu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chuẩn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bổ</a:t>
            </a:r>
            <a:r>
              <a:rPr lang="en-US" dirty="0">
                <a:solidFill>
                  <a:schemeClr val="bg1"/>
                </a:solidFill>
                <a:latin typeface="Arial" panose="020B0604020202020204" pitchFamily="34" charset="0"/>
                <a:cs typeface="Arial" panose="020B0604020202020204" pitchFamily="34" charset="0"/>
              </a:rPr>
              <a:t> sung </a:t>
            </a:r>
            <a:r>
              <a:rPr lang="en-US" dirty="0" err="1">
                <a:solidFill>
                  <a:schemeClr val="bg1"/>
                </a:solidFill>
                <a:latin typeface="Arial" panose="020B0604020202020204" pitchFamily="34" charset="0"/>
                <a:cs typeface="Arial" panose="020B0604020202020204" pitchFamily="34" charset="0"/>
              </a:rPr>
              <a:t>đối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với</a:t>
            </a:r>
            <a:r>
              <a:rPr lang="en-US" dirty="0">
                <a:solidFill>
                  <a:schemeClr val="bg1"/>
                </a:solidFill>
                <a:latin typeface="Arial" panose="020B0604020202020204" pitchFamily="34" charset="0"/>
                <a:cs typeface="Arial" panose="020B0604020202020204" pitchFamily="34" charset="0"/>
              </a:rPr>
              <a:t> ĐB </a:t>
            </a:r>
            <a:r>
              <a:rPr lang="en-US" dirty="0" err="1">
                <a:solidFill>
                  <a:schemeClr val="bg1"/>
                </a:solidFill>
                <a:latin typeface="Arial" panose="020B0604020202020204" pitchFamily="34" charset="0"/>
                <a:cs typeface="Arial" panose="020B0604020202020204" pitchFamily="34" charset="0"/>
              </a:rPr>
              <a:t>bầu</a:t>
            </a:r>
            <a:r>
              <a:rPr lang="en-US" dirty="0">
                <a:solidFill>
                  <a:schemeClr val="bg1"/>
                </a:solidFill>
                <a:latin typeface="Arial" panose="020B0604020202020204" pitchFamily="34" charset="0"/>
                <a:cs typeface="Arial" panose="020B0604020202020204" pitchFamily="34" charset="0"/>
              </a:rPr>
              <a:t>, ĐB </a:t>
            </a:r>
            <a:r>
              <a:rPr lang="en-US" dirty="0" err="1">
                <a:solidFill>
                  <a:schemeClr val="bg1"/>
                </a:solidFill>
                <a:latin typeface="Arial" panose="020B0604020202020204" pitchFamily="34" charset="0"/>
                <a:cs typeface="Arial" panose="020B0604020202020204" pitchFamily="34" charset="0"/>
              </a:rPr>
              <a:t>chỉ</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định</a:t>
            </a:r>
            <a:endParaRPr lang="en-US" sz="2000" b="1" dirty="0">
              <a:solidFill>
                <a:schemeClr val="bg1"/>
              </a:solidFill>
              <a:latin typeface="Arial" panose="020B0604020202020204" pitchFamily="34" charset="0"/>
              <a:cs typeface="Arial" panose="020B0604020202020204" pitchFamily="34" charset="0"/>
            </a:endParaRPr>
          </a:p>
        </p:txBody>
      </p:sp>
      <p:sp>
        <p:nvSpPr>
          <p:cNvPr id="29" name="Rounded Rectangle 28"/>
          <p:cNvSpPr/>
          <p:nvPr/>
        </p:nvSpPr>
        <p:spPr>
          <a:xfrm>
            <a:off x="3676649" y="4000849"/>
            <a:ext cx="7664286" cy="98821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vi-VN" dirty="0">
                <a:cs typeface="Arial" panose="020B0604020202020204" pitchFamily="34" charset="0"/>
              </a:rPr>
              <a:t>Có khả năng tham gia xây dựng nghị quyết </a:t>
            </a:r>
            <a:r>
              <a:rPr lang="vi-VN">
                <a:cs typeface="Arial" panose="020B0604020202020204" pitchFamily="34" charset="0"/>
              </a:rPr>
              <a:t>đại hội</a:t>
            </a:r>
            <a:r>
              <a:rPr lang="en-US">
                <a:cs typeface="Arial" panose="020B0604020202020204" pitchFamily="34" charset="0"/>
              </a:rPr>
              <a:t> </a:t>
            </a:r>
            <a:r>
              <a:rPr lang="en-US">
                <a:latin typeface="Arial" panose="020B0604020202020204" pitchFamily="34" charset="0"/>
                <a:cs typeface="Arial" panose="020B0604020202020204" pitchFamily="34" charset="0"/>
              </a:rPr>
              <a:t>CĐ </a:t>
            </a:r>
            <a:r>
              <a:rPr lang="vi-VN" dirty="0">
                <a:cs typeface="Arial" panose="020B0604020202020204" pitchFamily="34" charset="0"/>
              </a:rPr>
              <a:t>cấp trên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vi-VN" dirty="0">
                <a:cs typeface="Arial" panose="020B0604020202020204" pitchFamily="34" charset="0"/>
              </a:rPr>
              <a:t> truyền đạt, triển khai thực hiện nghị quyết </a:t>
            </a:r>
            <a:r>
              <a:rPr lang="vi-VN">
                <a:cs typeface="Arial" panose="020B0604020202020204" pitchFamily="34" charset="0"/>
              </a:rPr>
              <a:t>đại hội</a:t>
            </a:r>
            <a:r>
              <a:rPr lang="en-US">
                <a:cs typeface="Arial" panose="020B0604020202020204" pitchFamily="34" charset="0"/>
              </a:rPr>
              <a:t> </a:t>
            </a:r>
            <a:r>
              <a:rPr lang="en-US">
                <a:latin typeface="Arial" panose="020B0604020202020204" pitchFamily="34" charset="0"/>
                <a:cs typeface="Arial" panose="020B0604020202020204" pitchFamily="34" charset="0"/>
              </a:rPr>
              <a:t>CĐ </a:t>
            </a:r>
            <a:r>
              <a:rPr lang="vi-VN" dirty="0">
                <a:cs typeface="Arial" panose="020B0604020202020204" pitchFamily="34" charset="0"/>
              </a:rPr>
              <a:t>cấp trên ở </a:t>
            </a:r>
            <a:r>
              <a:rPr lang="en-US" dirty="0">
                <a:latin typeface="Arial" panose="020B0604020202020204" pitchFamily="34" charset="0"/>
                <a:cs typeface="Arial" panose="020B0604020202020204" pitchFamily="34" charset="0"/>
              </a:rPr>
              <a:t>CĐ </a:t>
            </a:r>
            <a:r>
              <a:rPr lang="vi-VN" dirty="0">
                <a:cs typeface="Arial" panose="020B0604020202020204" pitchFamily="34" charset="0"/>
              </a:rPr>
              <a:t>cùng cấp và cấp dư</a:t>
            </a:r>
            <a:r>
              <a:rPr lang="vi-VN" dirty="0"/>
              <a:t>ới</a:t>
            </a:r>
            <a:endParaRPr lang="en-US" sz="2000" b="1" dirty="0">
              <a:latin typeface="Arial" panose="020B0604020202020204" pitchFamily="34" charset="0"/>
              <a:cs typeface="Arial" panose="020B0604020202020204" pitchFamily="34" charset="0"/>
            </a:endParaRPr>
          </a:p>
        </p:txBody>
      </p:sp>
      <p:sp>
        <p:nvSpPr>
          <p:cNvPr id="30" name="Rounded Rectangle 29"/>
          <p:cNvSpPr/>
          <p:nvPr/>
        </p:nvSpPr>
        <p:spPr>
          <a:xfrm>
            <a:off x="3676648" y="5125989"/>
            <a:ext cx="7664287" cy="107116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vi-VN" dirty="0">
                <a:cs typeface="Arial" panose="020B0604020202020204" pitchFamily="34" charset="0"/>
              </a:rPr>
              <a:t>Được chỉ định hoặc được </a:t>
            </a:r>
            <a:r>
              <a:rPr lang="vi-VN">
                <a:cs typeface="Arial" panose="020B0604020202020204" pitchFamily="34" charset="0"/>
              </a:rPr>
              <a:t>đại hội </a:t>
            </a:r>
            <a:r>
              <a:rPr lang="vi-VN" dirty="0">
                <a:cs typeface="Arial" panose="020B0604020202020204" pitchFamily="34" charset="0"/>
              </a:rPr>
              <a:t>công đoàn cấp dưới bầu theo đúng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Việt</a:t>
            </a:r>
            <a:r>
              <a:rPr lang="en-US" dirty="0">
                <a:latin typeface="Arial" panose="020B0604020202020204" pitchFamily="34" charset="0"/>
                <a:cs typeface="Arial" panose="020B0604020202020204" pitchFamily="34" charset="0"/>
              </a:rPr>
              <a:t> Nam</a:t>
            </a:r>
            <a:endParaRPr lang="en-US" sz="2000" b="1" dirty="0">
              <a:latin typeface="Arial" panose="020B0604020202020204" pitchFamily="34" charset="0"/>
              <a:cs typeface="Arial" panose="020B0604020202020204" pitchFamily="34" charset="0"/>
            </a:endParaRPr>
          </a:p>
        </p:txBody>
      </p:sp>
      <p:sp>
        <p:nvSpPr>
          <p:cNvPr id="31" name="Rounded Rectangle 30"/>
          <p:cNvSpPr/>
          <p:nvPr/>
        </p:nvSpPr>
        <p:spPr>
          <a:xfrm>
            <a:off x="812133" y="1528009"/>
            <a:ext cx="1772154" cy="263391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a:solidFill>
                  <a:srgbClr val="FF0000"/>
                </a:solidFill>
                <a:latin typeface="Arial" panose="020B0604020202020204" pitchFamily="34" charset="0"/>
                <a:cs typeface="Arial" panose="020B0604020202020204" pitchFamily="34" charset="0"/>
              </a:rPr>
              <a:t>5. Điều kiện, tiêu chuẩn đại biểu chính thức dự ĐH</a:t>
            </a:r>
            <a:endParaRPr lang="en-US" sz="2000" b="1" dirty="0">
              <a:solidFill>
                <a:srgbClr val="FF0000"/>
              </a:solidFill>
              <a:latin typeface="Arial" panose="020B0604020202020204" pitchFamily="34" charset="0"/>
              <a:cs typeface="Arial" panose="020B0604020202020204" pitchFamily="34" charset="0"/>
            </a:endParaRPr>
          </a:p>
        </p:txBody>
      </p:sp>
      <p:cxnSp>
        <p:nvCxnSpPr>
          <p:cNvPr id="5" name="Straight Arrow Connector 4"/>
          <p:cNvCxnSpPr/>
          <p:nvPr/>
        </p:nvCxnSpPr>
        <p:spPr>
          <a:xfrm flipV="1">
            <a:off x="2584287" y="2172986"/>
            <a:ext cx="323086" cy="344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1" idx="3"/>
          </p:cNvCxnSpPr>
          <p:nvPr/>
        </p:nvCxnSpPr>
        <p:spPr>
          <a:xfrm>
            <a:off x="2584287" y="2844965"/>
            <a:ext cx="3230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26" idx="1"/>
          </p:cNvCxnSpPr>
          <p:nvPr/>
        </p:nvCxnSpPr>
        <p:spPr>
          <a:xfrm>
            <a:off x="2584287" y="3222190"/>
            <a:ext cx="323086" cy="328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3"/>
          </p:cNvCxnSpPr>
          <p:nvPr/>
        </p:nvCxnSpPr>
        <p:spPr>
          <a:xfrm flipV="1">
            <a:off x="3249108" y="4726370"/>
            <a:ext cx="427540" cy="30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8" idx="3"/>
          </p:cNvCxnSpPr>
          <p:nvPr/>
        </p:nvCxnSpPr>
        <p:spPr>
          <a:xfrm>
            <a:off x="3249108" y="5035104"/>
            <a:ext cx="427540" cy="540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DC13EC6C-8226-45D9-9B56-C6CB3892C29D}"/>
              </a:ext>
            </a:extLst>
          </p:cNvPr>
          <p:cNvGrpSpPr/>
          <p:nvPr/>
        </p:nvGrpSpPr>
        <p:grpSpPr>
          <a:xfrm>
            <a:off x="1515491" y="534142"/>
            <a:ext cx="780703" cy="584775"/>
            <a:chOff x="4724675" y="2232369"/>
            <a:chExt cx="967380" cy="696160"/>
          </a:xfrm>
        </p:grpSpPr>
        <p:sp>
          <p:nvSpPr>
            <p:cNvPr id="36" name="TextBox 35">
              <a:extLst>
                <a:ext uri="{FF2B5EF4-FFF2-40B4-BE49-F238E27FC236}">
                  <a16:creationId xmlns:a16="http://schemas.microsoft.com/office/drawing/2014/main" id="{4CC073F3-70A8-4B71-A95B-11327A2D965A}"/>
                </a:ext>
              </a:extLst>
            </p:cNvPr>
            <p:cNvSpPr txBox="1"/>
            <p:nvPr/>
          </p:nvSpPr>
          <p:spPr>
            <a:xfrm>
              <a:off x="4724675" y="2232369"/>
              <a:ext cx="967380" cy="696160"/>
            </a:xfrm>
            <a:prstGeom prst="rect">
              <a:avLst/>
            </a:prstGeom>
            <a:noFill/>
          </p:spPr>
          <p:txBody>
            <a:bodyPr wrap="square" rtlCol="0">
              <a:spAutoFit/>
            </a:bodyPr>
            <a:lstStyle/>
            <a:p>
              <a:pPr algn="ctr"/>
              <a:r>
                <a:rPr lang="en-US" sz="3200" dirty="0">
                  <a:solidFill>
                    <a:srgbClr val="C00000"/>
                  </a:solidFill>
                  <a:latin typeface="#9Slide03 Bebas Neue Bold" panose="020B0606020202050201" pitchFamily="34" charset="-93"/>
                </a:rPr>
                <a:t>I</a:t>
              </a:r>
            </a:p>
          </p:txBody>
        </p:sp>
        <p:sp>
          <p:nvSpPr>
            <p:cNvPr id="37" name="Oval 36">
              <a:extLst>
                <a:ext uri="{FF2B5EF4-FFF2-40B4-BE49-F238E27FC236}">
                  <a16:creationId xmlns:a16="http://schemas.microsoft.com/office/drawing/2014/main" id="{5EA72A3A-38A6-483D-B338-6C4850C9F040}"/>
                </a:ext>
              </a:extLst>
            </p:cNvPr>
            <p:cNvSpPr/>
            <p:nvPr/>
          </p:nvSpPr>
          <p:spPr>
            <a:xfrm flipH="1">
              <a:off x="4905290" y="2257284"/>
              <a:ext cx="646331" cy="646331"/>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38" name="TextBox 37">
            <a:extLst>
              <a:ext uri="{FF2B5EF4-FFF2-40B4-BE49-F238E27FC236}">
                <a16:creationId xmlns:a16="http://schemas.microsoft.com/office/drawing/2014/main" id="{EFDC6C25-B121-43AE-BB9D-4F6633010F4F}"/>
              </a:ext>
            </a:extLst>
          </p:cNvPr>
          <p:cNvSpPr txBox="1"/>
          <p:nvPr/>
        </p:nvSpPr>
        <p:spPr>
          <a:xfrm>
            <a:off x="2826326" y="595698"/>
            <a:ext cx="6092043"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NHỮNG VẤN ĐỀ CHUNG</a:t>
            </a:r>
            <a:endParaRPr lang="vi-VN" sz="2400" b="1" dirty="0">
              <a:solidFill>
                <a:srgbClr val="C00000"/>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5A516DCC-EB2D-45CF-AE96-8CA5FF477EEC}"/>
              </a:ext>
            </a:extLst>
          </p:cNvPr>
          <p:cNvGrpSpPr/>
          <p:nvPr/>
        </p:nvGrpSpPr>
        <p:grpSpPr>
          <a:xfrm>
            <a:off x="1361999" y="1233888"/>
            <a:ext cx="8857961" cy="146197"/>
            <a:chOff x="1541788" y="1415318"/>
            <a:chExt cx="7957996" cy="146197"/>
          </a:xfrm>
        </p:grpSpPr>
        <p:grpSp>
          <p:nvGrpSpPr>
            <p:cNvPr id="40" name="Group 39">
              <a:extLst>
                <a:ext uri="{FF2B5EF4-FFF2-40B4-BE49-F238E27FC236}">
                  <a16:creationId xmlns:a16="http://schemas.microsoft.com/office/drawing/2014/main" id="{65080D30-2FAC-40C3-A68D-29808C412FED}"/>
                </a:ext>
              </a:extLst>
            </p:cNvPr>
            <p:cNvGrpSpPr/>
            <p:nvPr/>
          </p:nvGrpSpPr>
          <p:grpSpPr>
            <a:xfrm>
              <a:off x="1541788" y="1415318"/>
              <a:ext cx="1549069" cy="146197"/>
              <a:chOff x="5321466" y="1377400"/>
              <a:chExt cx="1549069" cy="146197"/>
            </a:xfrm>
          </p:grpSpPr>
          <p:sp>
            <p:nvSpPr>
              <p:cNvPr id="42" name="Oval 41">
                <a:extLst>
                  <a:ext uri="{FF2B5EF4-FFF2-40B4-BE49-F238E27FC236}">
                    <a16:creationId xmlns:a16="http://schemas.microsoft.com/office/drawing/2014/main" id="{2EA0006B-C616-41A5-86A6-F5B5C0AE6C3E}"/>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3" name="Oval 42">
                <a:extLst>
                  <a:ext uri="{FF2B5EF4-FFF2-40B4-BE49-F238E27FC236}">
                    <a16:creationId xmlns:a16="http://schemas.microsoft.com/office/drawing/2014/main" id="{A51776BB-28EF-40EE-B309-FDEC067A5494}"/>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4" name="Oval 43">
                <a:extLst>
                  <a:ext uri="{FF2B5EF4-FFF2-40B4-BE49-F238E27FC236}">
                    <a16:creationId xmlns:a16="http://schemas.microsoft.com/office/drawing/2014/main" id="{51013D46-9464-4AAA-8EE4-4E7AE5E0B756}"/>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5" name="Oval 44">
                <a:extLst>
                  <a:ext uri="{FF2B5EF4-FFF2-40B4-BE49-F238E27FC236}">
                    <a16:creationId xmlns:a16="http://schemas.microsoft.com/office/drawing/2014/main" id="{88BDE690-3D9F-47B7-99CB-EE8C86B3F89D}"/>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6" name="Oval 45">
                <a:extLst>
                  <a:ext uri="{FF2B5EF4-FFF2-40B4-BE49-F238E27FC236}">
                    <a16:creationId xmlns:a16="http://schemas.microsoft.com/office/drawing/2014/main" id="{D2785FF3-6523-4FC0-ACB6-9D544D98AE2D}"/>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41" name="Straight Connector 40">
              <a:extLst>
                <a:ext uri="{FF2B5EF4-FFF2-40B4-BE49-F238E27FC236}">
                  <a16:creationId xmlns:a16="http://schemas.microsoft.com/office/drawing/2014/main" id="{3963EA25-92D7-4287-97BD-B4977CB297F6}"/>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766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E7255E-8AAA-4B3E-B42C-6C4B25587B25}"/>
              </a:ext>
            </a:extLst>
          </p:cNvPr>
          <p:cNvSpPr txBox="1"/>
          <p:nvPr/>
        </p:nvSpPr>
        <p:spPr>
          <a:xfrm>
            <a:off x="770964" y="2046928"/>
            <a:ext cx="10819353" cy="2970044"/>
          </a:xfrm>
          <a:prstGeom prst="rect">
            <a:avLst/>
          </a:prstGeom>
          <a:noFill/>
        </p:spPr>
        <p:txBody>
          <a:bodyPr wrap="square" rtlCol="0">
            <a:spAutoFit/>
          </a:bodyPr>
          <a:lstStyle/>
          <a:p>
            <a:pPr algn="ctr"/>
            <a:r>
              <a:rPr lang="en-US" sz="2200" b="1" dirty="0" err="1">
                <a:solidFill>
                  <a:srgbClr val="C00000"/>
                </a:solidFill>
                <a:latin typeface="Arial" pitchFamily="34" charset="0"/>
                <a:cs typeface="Arial" pitchFamily="34" charset="0"/>
              </a:rPr>
              <a:t>Các</a:t>
            </a:r>
            <a:r>
              <a:rPr lang="en-US" sz="2200" b="1" dirty="0">
                <a:solidFill>
                  <a:srgbClr val="C00000"/>
                </a:solidFill>
                <a:latin typeface="Arial" pitchFamily="34" charset="0"/>
                <a:cs typeface="Arial" pitchFamily="34" charset="0"/>
              </a:rPr>
              <a:t> </a:t>
            </a:r>
            <a:r>
              <a:rPr lang="en-US" sz="2200" b="1" dirty="0" err="1">
                <a:solidFill>
                  <a:srgbClr val="C00000"/>
                </a:solidFill>
                <a:latin typeface="Arial" pitchFamily="34" charset="0"/>
                <a:cs typeface="Arial" pitchFamily="34" charset="0"/>
              </a:rPr>
              <a:t>văn</a:t>
            </a:r>
            <a:r>
              <a:rPr lang="en-US" sz="2200" b="1" dirty="0">
                <a:solidFill>
                  <a:srgbClr val="C00000"/>
                </a:solidFill>
                <a:latin typeface="Arial" pitchFamily="34" charset="0"/>
                <a:cs typeface="Arial" pitchFamily="34" charset="0"/>
              </a:rPr>
              <a:t> </a:t>
            </a:r>
            <a:r>
              <a:rPr lang="en-US" sz="2200" b="1" dirty="0" err="1">
                <a:solidFill>
                  <a:srgbClr val="C00000"/>
                </a:solidFill>
                <a:latin typeface="Arial" pitchFamily="34" charset="0"/>
                <a:cs typeface="Arial" pitchFamily="34" charset="0"/>
              </a:rPr>
              <a:t>bản</a:t>
            </a:r>
            <a:r>
              <a:rPr lang="en-US" sz="2200" b="1" dirty="0">
                <a:solidFill>
                  <a:srgbClr val="C00000"/>
                </a:solidFill>
                <a:latin typeface="Arial" pitchFamily="34" charset="0"/>
                <a:cs typeface="Arial" pitchFamily="34" charset="0"/>
              </a:rPr>
              <a:t> </a:t>
            </a:r>
            <a:r>
              <a:rPr lang="en-US" sz="2200" b="1" dirty="0" err="1">
                <a:solidFill>
                  <a:srgbClr val="C00000"/>
                </a:solidFill>
                <a:latin typeface="Arial" pitchFamily="34" charset="0"/>
                <a:cs typeface="Arial" pitchFamily="34" charset="0"/>
              </a:rPr>
              <a:t>cần</a:t>
            </a:r>
            <a:r>
              <a:rPr lang="en-US" sz="2200" b="1" dirty="0">
                <a:solidFill>
                  <a:srgbClr val="C00000"/>
                </a:solidFill>
                <a:latin typeface="Arial" pitchFamily="34" charset="0"/>
                <a:cs typeface="Arial" pitchFamily="34" charset="0"/>
              </a:rPr>
              <a:t> </a:t>
            </a:r>
            <a:r>
              <a:rPr lang="en-US" sz="2200" b="1" dirty="0" err="1">
                <a:solidFill>
                  <a:srgbClr val="C00000"/>
                </a:solidFill>
                <a:latin typeface="Arial" pitchFamily="34" charset="0"/>
                <a:cs typeface="Arial" pitchFamily="34" charset="0"/>
              </a:rPr>
              <a:t>chuẩn</a:t>
            </a:r>
            <a:r>
              <a:rPr lang="en-US" sz="2200" b="1" dirty="0">
                <a:solidFill>
                  <a:srgbClr val="C00000"/>
                </a:solidFill>
                <a:latin typeface="Arial" pitchFamily="34" charset="0"/>
                <a:cs typeface="Arial" pitchFamily="34" charset="0"/>
              </a:rPr>
              <a:t> </a:t>
            </a:r>
            <a:r>
              <a:rPr lang="en-US" sz="2200" b="1" dirty="0" err="1">
                <a:solidFill>
                  <a:srgbClr val="C00000"/>
                </a:solidFill>
                <a:latin typeface="Arial" pitchFamily="34" charset="0"/>
                <a:cs typeface="Arial" pitchFamily="34" charset="0"/>
              </a:rPr>
              <a:t>bị</a:t>
            </a:r>
            <a:r>
              <a:rPr lang="en-US" sz="2200" b="1" dirty="0">
                <a:solidFill>
                  <a:srgbClr val="C00000"/>
                </a:solidFill>
                <a:latin typeface="Arial" pitchFamily="34" charset="0"/>
                <a:cs typeface="Arial" pitchFamily="34" charset="0"/>
              </a:rPr>
              <a:t> </a:t>
            </a:r>
            <a:r>
              <a:rPr lang="en-US" sz="2200" b="1" dirty="0" err="1">
                <a:solidFill>
                  <a:srgbClr val="C00000"/>
                </a:solidFill>
                <a:latin typeface="Arial" pitchFamily="34" charset="0"/>
                <a:cs typeface="Arial" pitchFamily="34" charset="0"/>
              </a:rPr>
              <a:t>cho</a:t>
            </a:r>
            <a:r>
              <a:rPr lang="en-US" sz="2200" b="1" dirty="0">
                <a:solidFill>
                  <a:srgbClr val="C00000"/>
                </a:solidFill>
                <a:latin typeface="Arial" pitchFamily="34" charset="0"/>
                <a:cs typeface="Arial" pitchFamily="34" charset="0"/>
              </a:rPr>
              <a:t> </a:t>
            </a:r>
            <a:r>
              <a:rPr lang="en-US" sz="2200" b="1" dirty="0" err="1">
                <a:solidFill>
                  <a:srgbClr val="C00000"/>
                </a:solidFill>
                <a:latin typeface="Arial" pitchFamily="34" charset="0"/>
                <a:cs typeface="Arial" pitchFamily="34" charset="0"/>
              </a:rPr>
              <a:t>đại</a:t>
            </a:r>
            <a:r>
              <a:rPr lang="en-US" sz="2200" b="1" dirty="0">
                <a:solidFill>
                  <a:srgbClr val="C00000"/>
                </a:solidFill>
                <a:latin typeface="Arial" pitchFamily="34" charset="0"/>
                <a:cs typeface="Arial" pitchFamily="34" charset="0"/>
              </a:rPr>
              <a:t> </a:t>
            </a:r>
            <a:r>
              <a:rPr lang="en-US" sz="2200" b="1" dirty="0" err="1">
                <a:solidFill>
                  <a:srgbClr val="C00000"/>
                </a:solidFill>
                <a:latin typeface="Arial" pitchFamily="34" charset="0"/>
                <a:cs typeface="Arial" pitchFamily="34" charset="0"/>
              </a:rPr>
              <a:t>hội</a:t>
            </a:r>
            <a:endParaRPr lang="en-US" sz="2200" b="1" dirty="0">
              <a:solidFill>
                <a:srgbClr val="C00000"/>
              </a:solidFill>
              <a:latin typeface="Arial" pitchFamily="34" charset="0"/>
              <a:cs typeface="Arial" pitchFamily="34" charset="0"/>
            </a:endParaRPr>
          </a:p>
          <a:p>
            <a:pPr>
              <a:lnSpc>
                <a:spcPct val="150000"/>
              </a:lnSpc>
              <a:buFont typeface="Wingdings" pitchFamily="2" charset="2"/>
              <a:buNone/>
            </a:pPr>
            <a:r>
              <a:rPr lang="en-US" sz="2200" dirty="0">
                <a:solidFill>
                  <a:srgbClr val="0070C0"/>
                </a:solidFill>
                <a:latin typeface="Arial" pitchFamily="34" charset="0"/>
                <a:cs typeface="Arial" pitchFamily="34" charset="0"/>
              </a:rPr>
              <a:t>1) </a:t>
            </a:r>
            <a:r>
              <a:rPr lang="en-US" sz="2200" dirty="0" err="1">
                <a:solidFill>
                  <a:srgbClr val="0070C0"/>
                </a:solidFill>
                <a:latin typeface="Arial" pitchFamily="34" charset="0"/>
                <a:cs typeface="Arial" pitchFamily="34" charset="0"/>
              </a:rPr>
              <a:t>Kế</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hoạch</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đại</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hội</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công</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đoàn</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cấp</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mình</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và</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hướng</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dẫn</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đại</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hội</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công</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đoàn</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cấp</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dưới</a:t>
            </a:r>
            <a:r>
              <a:rPr lang="en-US" sz="2200" dirty="0">
                <a:solidFill>
                  <a:srgbClr val="0070C0"/>
                </a:solidFill>
                <a:latin typeface="Arial" pitchFamily="34" charset="0"/>
                <a:cs typeface="Arial" pitchFamily="34" charset="0"/>
              </a:rPr>
              <a:t>.</a:t>
            </a:r>
          </a:p>
          <a:p>
            <a:pPr>
              <a:lnSpc>
                <a:spcPct val="150000"/>
              </a:lnSpc>
              <a:buFont typeface="Wingdings" pitchFamily="2" charset="2"/>
              <a:buNone/>
            </a:pPr>
            <a:r>
              <a:rPr lang="en-US" sz="2200" dirty="0">
                <a:solidFill>
                  <a:srgbClr val="0070C0"/>
                </a:solidFill>
                <a:latin typeface="Arial" pitchFamily="34" charset="0"/>
                <a:cs typeface="Arial" pitchFamily="34" charset="0"/>
              </a:rPr>
              <a:t>2) </a:t>
            </a:r>
            <a:r>
              <a:rPr lang="en-US" sz="2200" dirty="0" err="1">
                <a:solidFill>
                  <a:srgbClr val="0070C0"/>
                </a:solidFill>
                <a:latin typeface="Arial" pitchFamily="34" charset="0"/>
                <a:cs typeface="Arial" pitchFamily="34" charset="0"/>
              </a:rPr>
              <a:t>Báo</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cáo</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kết</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quả</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hoạt</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động</a:t>
            </a:r>
            <a:r>
              <a:rPr lang="en-US" sz="2200" dirty="0">
                <a:solidFill>
                  <a:srgbClr val="0070C0"/>
                </a:solidFill>
                <a:latin typeface="Arial" pitchFamily="34" charset="0"/>
                <a:cs typeface="Arial" pitchFamily="34" charset="0"/>
              </a:rPr>
              <a:t> CĐ </a:t>
            </a:r>
            <a:r>
              <a:rPr lang="en-US" sz="2200" dirty="0" err="1">
                <a:solidFill>
                  <a:srgbClr val="0070C0"/>
                </a:solidFill>
                <a:latin typeface="Arial" pitchFamily="34" charset="0"/>
                <a:cs typeface="Arial" pitchFamily="34" charset="0"/>
              </a:rPr>
              <a:t>nhiệm</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kỳ</a:t>
            </a:r>
            <a:r>
              <a:rPr lang="en-US" sz="2200" dirty="0">
                <a:solidFill>
                  <a:srgbClr val="0070C0"/>
                </a:solidFill>
                <a:latin typeface="Arial" pitchFamily="34" charset="0"/>
                <a:cs typeface="Arial" pitchFamily="34" charset="0"/>
              </a:rPr>
              <a:t> qua </a:t>
            </a:r>
            <a:r>
              <a:rPr lang="en-US" sz="2200" dirty="0" err="1">
                <a:solidFill>
                  <a:srgbClr val="0070C0"/>
                </a:solidFill>
                <a:latin typeface="Arial" pitchFamily="34" charset="0"/>
                <a:cs typeface="Arial" pitchFamily="34" charset="0"/>
              </a:rPr>
              <a:t>và</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phương</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hướng</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nhiệm</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kỳ</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tới</a:t>
            </a:r>
            <a:r>
              <a:rPr lang="en-US" sz="2200" dirty="0">
                <a:solidFill>
                  <a:srgbClr val="0070C0"/>
                </a:solidFill>
                <a:latin typeface="Arial" pitchFamily="34" charset="0"/>
                <a:cs typeface="Arial" pitchFamily="34" charset="0"/>
              </a:rPr>
              <a:t>.</a:t>
            </a:r>
          </a:p>
          <a:p>
            <a:pPr>
              <a:lnSpc>
                <a:spcPct val="150000"/>
              </a:lnSpc>
              <a:buFont typeface="Wingdings" pitchFamily="2" charset="2"/>
              <a:buNone/>
            </a:pPr>
            <a:r>
              <a:rPr lang="en-US" sz="2200" dirty="0">
                <a:solidFill>
                  <a:srgbClr val="0070C0"/>
                </a:solidFill>
                <a:latin typeface="Arial" pitchFamily="34" charset="0"/>
                <a:cs typeface="Arial" pitchFamily="34" charset="0"/>
              </a:rPr>
              <a:t>3) </a:t>
            </a:r>
            <a:r>
              <a:rPr lang="en-US" sz="2200" dirty="0" err="1">
                <a:solidFill>
                  <a:srgbClr val="0070C0"/>
                </a:solidFill>
                <a:latin typeface="Arial" pitchFamily="34" charset="0"/>
                <a:cs typeface="Arial" pitchFamily="34" charset="0"/>
              </a:rPr>
              <a:t>Báo</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cáo</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kiểm</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điểm</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của</a:t>
            </a:r>
            <a:r>
              <a:rPr lang="en-US" sz="2200" dirty="0">
                <a:solidFill>
                  <a:srgbClr val="0070C0"/>
                </a:solidFill>
                <a:latin typeface="Arial" pitchFamily="34" charset="0"/>
                <a:cs typeface="Arial" pitchFamily="34" charset="0"/>
              </a:rPr>
              <a:t> ban </a:t>
            </a:r>
            <a:r>
              <a:rPr lang="en-US" sz="2200" dirty="0" err="1">
                <a:solidFill>
                  <a:srgbClr val="0070C0"/>
                </a:solidFill>
                <a:latin typeface="Arial" pitchFamily="34" charset="0"/>
                <a:cs typeface="Arial" pitchFamily="34" charset="0"/>
              </a:rPr>
              <a:t>chấp</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hành</a:t>
            </a:r>
            <a:r>
              <a:rPr lang="en-US" sz="2200" dirty="0">
                <a:solidFill>
                  <a:srgbClr val="0070C0"/>
                </a:solidFill>
                <a:latin typeface="Arial" pitchFamily="34" charset="0"/>
                <a:cs typeface="Arial" pitchFamily="34" charset="0"/>
              </a:rPr>
              <a:t>.</a:t>
            </a:r>
          </a:p>
          <a:p>
            <a:pPr>
              <a:lnSpc>
                <a:spcPct val="150000"/>
              </a:lnSpc>
              <a:buFont typeface="Wingdings" pitchFamily="2" charset="2"/>
              <a:buNone/>
            </a:pPr>
            <a:r>
              <a:rPr lang="en-US" sz="2200" dirty="0">
                <a:solidFill>
                  <a:srgbClr val="0070C0"/>
                </a:solidFill>
                <a:latin typeface="Arial" pitchFamily="34" charset="0"/>
                <a:cs typeface="Arial" pitchFamily="34" charset="0"/>
              </a:rPr>
              <a:t>4) </a:t>
            </a:r>
            <a:r>
              <a:rPr lang="en-US" sz="2200" dirty="0" err="1">
                <a:solidFill>
                  <a:srgbClr val="0070C0"/>
                </a:solidFill>
                <a:latin typeface="Arial" pitchFamily="34" charset="0"/>
                <a:cs typeface="Arial" pitchFamily="34" charset="0"/>
              </a:rPr>
              <a:t>Báo</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cáo</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thẩm</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tra</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tư</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cách</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đại</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biểu</a:t>
            </a:r>
            <a:r>
              <a:rPr lang="en-US" sz="2200" dirty="0">
                <a:solidFill>
                  <a:srgbClr val="0070C0"/>
                </a:solidFill>
                <a:latin typeface="Arial" pitchFamily="34" charset="0"/>
                <a:cs typeface="Arial" pitchFamily="34" charset="0"/>
              </a:rPr>
              <a:t>.</a:t>
            </a:r>
          </a:p>
          <a:p>
            <a:pPr>
              <a:lnSpc>
                <a:spcPct val="150000"/>
              </a:lnSpc>
              <a:buFont typeface="Wingdings" pitchFamily="2" charset="2"/>
              <a:buNone/>
            </a:pPr>
            <a:r>
              <a:rPr lang="en-US" sz="2200" dirty="0">
                <a:solidFill>
                  <a:srgbClr val="0070C0"/>
                </a:solidFill>
                <a:latin typeface="Arial" pitchFamily="34" charset="0"/>
                <a:cs typeface="Arial" pitchFamily="34" charset="0"/>
              </a:rPr>
              <a:t>5) </a:t>
            </a:r>
            <a:r>
              <a:rPr lang="en-US" sz="2200" dirty="0" err="1">
                <a:solidFill>
                  <a:srgbClr val="0070C0"/>
                </a:solidFill>
                <a:latin typeface="Arial" pitchFamily="34" charset="0"/>
                <a:cs typeface="Arial" pitchFamily="34" charset="0"/>
              </a:rPr>
              <a:t>Quy</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chế</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đại</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hội</a:t>
            </a:r>
            <a:r>
              <a:rPr lang="en-US" sz="2200" dirty="0">
                <a:solidFill>
                  <a:srgbClr val="0070C0"/>
                </a:solidFill>
                <a:latin typeface="Arial" pitchFamily="34" charset="0"/>
                <a:cs typeface="Arial" pitchFamily="34" charset="0"/>
              </a:rPr>
              <a:t>.</a:t>
            </a:r>
          </a:p>
        </p:txBody>
      </p:sp>
      <p:grpSp>
        <p:nvGrpSpPr>
          <p:cNvPr id="11" name="Group 10">
            <a:extLst>
              <a:ext uri="{FF2B5EF4-FFF2-40B4-BE49-F238E27FC236}">
                <a16:creationId xmlns:a16="http://schemas.microsoft.com/office/drawing/2014/main" id="{40CB0CAC-B5D0-4D87-9F15-67E66CC34410}"/>
              </a:ext>
            </a:extLst>
          </p:cNvPr>
          <p:cNvGrpSpPr/>
          <p:nvPr/>
        </p:nvGrpSpPr>
        <p:grpSpPr>
          <a:xfrm>
            <a:off x="1160447" y="510943"/>
            <a:ext cx="1035189" cy="769441"/>
            <a:chOff x="4641958" y="2205124"/>
            <a:chExt cx="1126772" cy="825394"/>
          </a:xfrm>
        </p:grpSpPr>
        <p:sp>
          <p:nvSpPr>
            <p:cNvPr id="12" name="TextBox 11">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13" name="Oval 12">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14" name="TextBox 13">
            <a:extLst>
              <a:ext uri="{FF2B5EF4-FFF2-40B4-BE49-F238E27FC236}">
                <a16:creationId xmlns:a16="http://schemas.microsoft.com/office/drawing/2014/main" id="{DBED121D-47A4-4CB9-B309-B1AECBFD9C9B}"/>
              </a:ext>
            </a:extLst>
          </p:cNvPr>
          <p:cNvSpPr txBox="1"/>
          <p:nvPr/>
        </p:nvSpPr>
        <p:spPr>
          <a:xfrm>
            <a:off x="2585988" y="690698"/>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15" name="Group 14">
            <a:extLst>
              <a:ext uri="{FF2B5EF4-FFF2-40B4-BE49-F238E27FC236}">
                <a16:creationId xmlns:a16="http://schemas.microsoft.com/office/drawing/2014/main" id="{7676D059-3AF6-4054-81B3-751F549C92FF}"/>
              </a:ext>
            </a:extLst>
          </p:cNvPr>
          <p:cNvGrpSpPr/>
          <p:nvPr/>
        </p:nvGrpSpPr>
        <p:grpSpPr>
          <a:xfrm>
            <a:off x="1119585" y="1388263"/>
            <a:ext cx="8857961" cy="146197"/>
            <a:chOff x="1541788" y="1415318"/>
            <a:chExt cx="7957996" cy="146197"/>
          </a:xfrm>
        </p:grpSpPr>
        <p:grpSp>
          <p:nvGrpSpPr>
            <p:cNvPr id="16" name="Group 15">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18" name="Oval 17">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9" name="Oval 18">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0" name="Oval 19">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1" name="Oval 20">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2" name="Oval 21">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17" name="Straight Connector 16">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746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E7255E-8AAA-4B3E-B42C-6C4B25587B25}"/>
              </a:ext>
            </a:extLst>
          </p:cNvPr>
          <p:cNvSpPr txBox="1"/>
          <p:nvPr/>
        </p:nvSpPr>
        <p:spPr>
          <a:xfrm>
            <a:off x="1022884" y="1933647"/>
            <a:ext cx="10218119" cy="3039294"/>
          </a:xfrm>
          <a:prstGeom prst="rect">
            <a:avLst/>
          </a:prstGeom>
          <a:noFill/>
        </p:spPr>
        <p:txBody>
          <a:bodyPr wrap="square" rtlCol="0">
            <a:spAutoFit/>
          </a:bodyPr>
          <a:lstStyle/>
          <a:p>
            <a:pPr>
              <a:lnSpc>
                <a:spcPct val="150000"/>
              </a:lnSpc>
              <a:buFont typeface="Wingdings" pitchFamily="2" charset="2"/>
              <a:buNone/>
            </a:pPr>
            <a:r>
              <a:rPr lang="en-US" sz="2200">
                <a:solidFill>
                  <a:srgbClr val="0070C0"/>
                </a:solidFill>
                <a:latin typeface="Arial" pitchFamily="34" charset="0"/>
                <a:cs typeface="Arial" pitchFamily="34" charset="0"/>
              </a:rPr>
              <a:t>6) Chương trình đại hội.</a:t>
            </a:r>
          </a:p>
          <a:p>
            <a:pPr>
              <a:lnSpc>
                <a:spcPct val="150000"/>
              </a:lnSpc>
              <a:buFont typeface="Wingdings" pitchFamily="2" charset="2"/>
              <a:buNone/>
            </a:pPr>
            <a:r>
              <a:rPr lang="en-US" sz="2200">
                <a:solidFill>
                  <a:srgbClr val="0070C0"/>
                </a:solidFill>
                <a:latin typeface="Arial" pitchFamily="34" charset="0"/>
                <a:cs typeface="Arial" pitchFamily="34" charset="0"/>
              </a:rPr>
              <a:t>7) Chương trình điều hành của đoàn chủ tịch.</a:t>
            </a:r>
          </a:p>
          <a:p>
            <a:pPr>
              <a:lnSpc>
                <a:spcPct val="150000"/>
              </a:lnSpc>
              <a:buFont typeface="Wingdings" pitchFamily="2" charset="2"/>
              <a:buNone/>
            </a:pPr>
            <a:r>
              <a:rPr lang="en-US" sz="2200">
                <a:solidFill>
                  <a:srgbClr val="0070C0"/>
                </a:solidFill>
                <a:latin typeface="Arial" pitchFamily="34" charset="0"/>
                <a:cs typeface="Arial" pitchFamily="34" charset="0"/>
              </a:rPr>
              <a:t>8) Diễn văn khai mạc; bế mạc đại hội.</a:t>
            </a:r>
          </a:p>
          <a:p>
            <a:pPr>
              <a:lnSpc>
                <a:spcPct val="150000"/>
              </a:lnSpc>
              <a:buFont typeface="Wingdings" pitchFamily="2" charset="2"/>
              <a:buNone/>
            </a:pPr>
            <a:r>
              <a:rPr lang="en-US" sz="2200">
                <a:solidFill>
                  <a:srgbClr val="0070C0"/>
                </a:solidFill>
                <a:latin typeface="Arial" pitchFamily="34" charset="0"/>
                <a:cs typeface="Arial" pitchFamily="34" charset="0"/>
              </a:rPr>
              <a:t>9) Đề án nhân sự ban chấp hành, BTV, UBKT.</a:t>
            </a:r>
          </a:p>
          <a:p>
            <a:pPr>
              <a:lnSpc>
                <a:spcPct val="150000"/>
              </a:lnSpc>
              <a:buFont typeface="Wingdings" pitchFamily="2" charset="2"/>
              <a:buNone/>
            </a:pPr>
            <a:r>
              <a:rPr lang="en-US" sz="2200">
                <a:solidFill>
                  <a:srgbClr val="0070C0"/>
                </a:solidFill>
                <a:latin typeface="Arial" pitchFamily="34" charset="0"/>
                <a:cs typeface="Arial" pitchFamily="34" charset="0"/>
              </a:rPr>
              <a:t>10) Dự thảo nghị quyết đại hội.</a:t>
            </a:r>
          </a:p>
          <a:p>
            <a:pPr marL="457200" indent="-457200" algn="just">
              <a:spcBef>
                <a:spcPts val="300"/>
              </a:spcBef>
              <a:spcAft>
                <a:spcPts val="300"/>
              </a:spcAft>
              <a:buAutoNum type="alphaLcParenR"/>
            </a:pPr>
            <a:endParaRPr lang="en-US" sz="2400" dirty="0">
              <a:solidFill>
                <a:srgbClr val="0070C0"/>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40CB0CAC-B5D0-4D87-9F15-67E66CC34410}"/>
              </a:ext>
            </a:extLst>
          </p:cNvPr>
          <p:cNvGrpSpPr/>
          <p:nvPr/>
        </p:nvGrpSpPr>
        <p:grpSpPr>
          <a:xfrm>
            <a:off x="1160447" y="510943"/>
            <a:ext cx="1035189" cy="769441"/>
            <a:chOff x="4641958" y="2205124"/>
            <a:chExt cx="1126772" cy="825394"/>
          </a:xfrm>
        </p:grpSpPr>
        <p:sp>
          <p:nvSpPr>
            <p:cNvPr id="24" name="TextBox 23">
              <a:extLst>
                <a:ext uri="{FF2B5EF4-FFF2-40B4-BE49-F238E27FC236}">
                  <a16:creationId xmlns:a16="http://schemas.microsoft.com/office/drawing/2014/main" id="{C7F38BAA-C4CD-423A-931A-582C7B5E3761}"/>
                </a:ext>
              </a:extLst>
            </p:cNvPr>
            <p:cNvSpPr txBox="1"/>
            <p:nvPr/>
          </p:nvSpPr>
          <p:spPr>
            <a:xfrm>
              <a:off x="4641958" y="2205124"/>
              <a:ext cx="1126772" cy="825394"/>
            </a:xfrm>
            <a:prstGeom prst="rect">
              <a:avLst/>
            </a:prstGeom>
            <a:noFill/>
          </p:spPr>
          <p:txBody>
            <a:bodyPr wrap="square" rtlCol="0">
              <a:spAutoFit/>
            </a:bodyPr>
            <a:lstStyle/>
            <a:p>
              <a:pPr algn="ctr"/>
              <a:r>
                <a:rPr lang="en-US" sz="4400" dirty="0">
                  <a:solidFill>
                    <a:srgbClr val="0070C0"/>
                  </a:solidFill>
                  <a:latin typeface="#9Slide03 Bebas Neue Bold" panose="020B0606020202050201" pitchFamily="34" charset="-93"/>
                </a:rPr>
                <a:t>II</a:t>
              </a:r>
            </a:p>
          </p:txBody>
        </p:sp>
        <p:sp>
          <p:nvSpPr>
            <p:cNvPr id="25" name="Oval 24">
              <a:extLst>
                <a:ext uri="{FF2B5EF4-FFF2-40B4-BE49-F238E27FC236}">
                  <a16:creationId xmlns:a16="http://schemas.microsoft.com/office/drawing/2014/main" id="{30754035-F423-4E90-81A0-EF88693E233A}"/>
                </a:ext>
              </a:extLst>
            </p:cNvPr>
            <p:cNvSpPr/>
            <p:nvPr/>
          </p:nvSpPr>
          <p:spPr>
            <a:xfrm flipH="1">
              <a:off x="4905290" y="2257284"/>
              <a:ext cx="646331" cy="646331"/>
            </a:xfrm>
            <a:prstGeom prst="ellipse">
              <a:avLst/>
            </a:prstGeom>
            <a:noFill/>
            <a:ln w="57150">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26" name="TextBox 25">
            <a:extLst>
              <a:ext uri="{FF2B5EF4-FFF2-40B4-BE49-F238E27FC236}">
                <a16:creationId xmlns:a16="http://schemas.microsoft.com/office/drawing/2014/main" id="{DBED121D-47A4-4CB9-B309-B1AECBFD9C9B}"/>
              </a:ext>
            </a:extLst>
          </p:cNvPr>
          <p:cNvSpPr txBox="1"/>
          <p:nvPr/>
        </p:nvSpPr>
        <p:spPr>
          <a:xfrm>
            <a:off x="2585988" y="690698"/>
            <a:ext cx="6632172" cy="461665"/>
          </a:xfrm>
          <a:prstGeom prst="rect">
            <a:avLst/>
          </a:prstGeom>
          <a:noFill/>
        </p:spPr>
        <p:txBody>
          <a:bodyPr wrap="square" rtlCol="0">
            <a:spAutoFit/>
          </a:bodyPr>
          <a:lstStyle/>
          <a:p>
            <a:pPr algn="just" eaLnBrk="0" hangingPunct="0"/>
            <a:r>
              <a:rPr lang="en-US" sz="2400" b="1">
                <a:solidFill>
                  <a:srgbClr val="0070C0"/>
                </a:solidFill>
                <a:latin typeface="Arial" panose="020B0604020202020204" pitchFamily="34" charset="0"/>
                <a:cs typeface="Arial" panose="020B0604020202020204" pitchFamily="34" charset="0"/>
              </a:rPr>
              <a:t>CÔNG TÁC CHUẨN BỊ ĐẠI HỘI</a:t>
            </a:r>
          </a:p>
        </p:txBody>
      </p:sp>
      <p:grpSp>
        <p:nvGrpSpPr>
          <p:cNvPr id="27" name="Group 26">
            <a:extLst>
              <a:ext uri="{FF2B5EF4-FFF2-40B4-BE49-F238E27FC236}">
                <a16:creationId xmlns:a16="http://schemas.microsoft.com/office/drawing/2014/main" id="{7676D059-3AF6-4054-81B3-751F549C92FF}"/>
              </a:ext>
            </a:extLst>
          </p:cNvPr>
          <p:cNvGrpSpPr/>
          <p:nvPr/>
        </p:nvGrpSpPr>
        <p:grpSpPr>
          <a:xfrm>
            <a:off x="1119585" y="1388263"/>
            <a:ext cx="8857961" cy="146197"/>
            <a:chOff x="1541788" y="1415318"/>
            <a:chExt cx="7957996" cy="146197"/>
          </a:xfrm>
        </p:grpSpPr>
        <p:grpSp>
          <p:nvGrpSpPr>
            <p:cNvPr id="28" name="Group 27">
              <a:extLst>
                <a:ext uri="{FF2B5EF4-FFF2-40B4-BE49-F238E27FC236}">
                  <a16:creationId xmlns:a16="http://schemas.microsoft.com/office/drawing/2014/main" id="{78A9F6B4-5DDD-4737-BE2C-02B859931750}"/>
                </a:ext>
              </a:extLst>
            </p:cNvPr>
            <p:cNvGrpSpPr/>
            <p:nvPr/>
          </p:nvGrpSpPr>
          <p:grpSpPr>
            <a:xfrm>
              <a:off x="1541788" y="1415318"/>
              <a:ext cx="1549069" cy="146197"/>
              <a:chOff x="5321466" y="1377400"/>
              <a:chExt cx="1549069" cy="146197"/>
            </a:xfrm>
          </p:grpSpPr>
          <p:sp>
            <p:nvSpPr>
              <p:cNvPr id="30" name="Oval 29">
                <a:extLst>
                  <a:ext uri="{FF2B5EF4-FFF2-40B4-BE49-F238E27FC236}">
                    <a16:creationId xmlns:a16="http://schemas.microsoft.com/office/drawing/2014/main" id="{DF34C667-FB59-4EBB-93FA-80E6805BC0A1}"/>
                  </a:ext>
                </a:extLst>
              </p:cNvPr>
              <p:cNvSpPr/>
              <p:nvPr/>
            </p:nvSpPr>
            <p:spPr>
              <a:xfrm>
                <a:off x="6022848" y="1377400"/>
                <a:ext cx="146304" cy="14619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1" name="Oval 30">
                <a:extLst>
                  <a:ext uri="{FF2B5EF4-FFF2-40B4-BE49-F238E27FC236}">
                    <a16:creationId xmlns:a16="http://schemas.microsoft.com/office/drawing/2014/main" id="{E243C763-DE22-4666-B85B-63A2C313691C}"/>
                  </a:ext>
                </a:extLst>
              </p:cNvPr>
              <p:cNvSpPr/>
              <p:nvPr/>
            </p:nvSpPr>
            <p:spPr>
              <a:xfrm>
                <a:off x="5321466" y="1377400"/>
                <a:ext cx="146304" cy="1461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2" name="Oval 31">
                <a:extLst>
                  <a:ext uri="{FF2B5EF4-FFF2-40B4-BE49-F238E27FC236}">
                    <a16:creationId xmlns:a16="http://schemas.microsoft.com/office/drawing/2014/main" id="{B39A8BBD-8A3E-477C-A792-15D1474765B8}"/>
                  </a:ext>
                </a:extLst>
              </p:cNvPr>
              <p:cNvSpPr/>
              <p:nvPr/>
            </p:nvSpPr>
            <p:spPr>
              <a:xfrm>
                <a:off x="6724231" y="1377400"/>
                <a:ext cx="146304" cy="146197"/>
              </a:xfrm>
              <a:prstGeom prst="ellipse">
                <a:avLst/>
              </a:prstGeom>
              <a:solidFill>
                <a:srgbClr val="414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3" name="Oval 32">
                <a:extLst>
                  <a:ext uri="{FF2B5EF4-FFF2-40B4-BE49-F238E27FC236}">
                    <a16:creationId xmlns:a16="http://schemas.microsoft.com/office/drawing/2014/main" id="{71BE9361-E619-4844-9E69-FEF3702DB964}"/>
                  </a:ext>
                </a:extLst>
              </p:cNvPr>
              <p:cNvSpPr/>
              <p:nvPr/>
            </p:nvSpPr>
            <p:spPr>
              <a:xfrm>
                <a:off x="5672157" y="1377400"/>
                <a:ext cx="146304" cy="14619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4" name="Oval 33">
                <a:extLst>
                  <a:ext uri="{FF2B5EF4-FFF2-40B4-BE49-F238E27FC236}">
                    <a16:creationId xmlns:a16="http://schemas.microsoft.com/office/drawing/2014/main" id="{11BDE3A1-A5A6-4045-B4F5-5659060717F1}"/>
                  </a:ext>
                </a:extLst>
              </p:cNvPr>
              <p:cNvSpPr/>
              <p:nvPr/>
            </p:nvSpPr>
            <p:spPr>
              <a:xfrm>
                <a:off x="6373539" y="1377400"/>
                <a:ext cx="146304" cy="14619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29" name="Straight Connector 28">
              <a:extLst>
                <a:ext uri="{FF2B5EF4-FFF2-40B4-BE49-F238E27FC236}">
                  <a16:creationId xmlns:a16="http://schemas.microsoft.com/office/drawing/2014/main" id="{04BB2AB3-E094-4B13-BC05-E2357C82CDF7}"/>
                </a:ext>
              </a:extLst>
            </p:cNvPr>
            <p:cNvCxnSpPr>
              <a:cxnSpLocks/>
            </p:cNvCxnSpPr>
            <p:nvPr/>
          </p:nvCxnSpPr>
          <p:spPr>
            <a:xfrm>
              <a:off x="3307966" y="1488416"/>
              <a:ext cx="619181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0944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2327</TotalTime>
  <Words>4620</Words>
  <Application>Microsoft Office PowerPoint</Application>
  <PresentationFormat>Widescreen</PresentationFormat>
  <Paragraphs>307</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Calibri Light</vt:lpstr>
      <vt:lpstr>Times New Roman</vt:lpstr>
      <vt:lpstr>Calibri</vt:lpstr>
      <vt:lpstr>#9Slide03 Bebas Neue Bold</vt:lpstr>
      <vt:lpstr>Arial</vt:lpstr>
      <vt:lpstr>Bahnschrift SemiBold Condensed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Dương Thu</dc:creator>
  <cp:lastModifiedBy>Thanh phạm</cp:lastModifiedBy>
  <cp:revision>456</cp:revision>
  <cp:lastPrinted>2020-01-03T03:50:06Z</cp:lastPrinted>
  <dcterms:created xsi:type="dcterms:W3CDTF">2019-07-15T11:07:48Z</dcterms:created>
  <dcterms:modified xsi:type="dcterms:W3CDTF">2023-03-02T14:48:38Z</dcterms:modified>
</cp:coreProperties>
</file>